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1"/>
    <p:sldMasterId id="2147483709" r:id="rId2"/>
  </p:sldMasterIdLst>
  <p:notesMasterIdLst>
    <p:notesMasterId r:id="rId13"/>
  </p:notesMasterIdLst>
  <p:handoutMasterIdLst>
    <p:handoutMasterId r:id="rId14"/>
  </p:handoutMasterIdLst>
  <p:sldIdLst>
    <p:sldId id="268" r:id="rId3"/>
    <p:sldId id="287" r:id="rId4"/>
    <p:sldId id="290" r:id="rId5"/>
    <p:sldId id="294" r:id="rId6"/>
    <p:sldId id="295" r:id="rId7"/>
    <p:sldId id="296" r:id="rId8"/>
    <p:sldId id="297" r:id="rId9"/>
    <p:sldId id="293" r:id="rId10"/>
    <p:sldId id="292" r:id="rId11"/>
    <p:sldId id="291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FFBD"/>
    <a:srgbClr val="B2BFF0"/>
    <a:srgbClr val="7DE5E3"/>
    <a:srgbClr val="24D6D1"/>
    <a:srgbClr val="F73600"/>
    <a:srgbClr val="D91C5C"/>
    <a:srgbClr val="00F291"/>
    <a:srgbClr val="2117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35" autoAdjust="0"/>
    <p:restoredTop sz="96208" autoAdjust="0"/>
  </p:normalViewPr>
  <p:slideViewPr>
    <p:cSldViewPr snapToGrid="0" snapToObjects="1">
      <p:cViewPr>
        <p:scale>
          <a:sx n="150" d="100"/>
          <a:sy n="150" d="100"/>
        </p:scale>
        <p:origin x="-1952" y="-12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8" y="4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20" d="100"/>
          <a:sy n="120" d="100"/>
        </p:scale>
        <p:origin x="49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6A046DB-F5D2-4BC1-B859-49BEA0D8BF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A15BFB1-171D-4374-BD71-206EA23D79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4C8AE-75D4-41D5-BD10-AAF2059743CB}" type="datetimeFigureOut">
              <a:rPr lang="en-GB" smtClean="0"/>
              <a:t>19/09/20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7A22971-4428-4D69-AE46-BE12DC5AF2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337A85-C876-422C-A5F9-E93D86940C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5BD7D-5971-4981-8645-9B95A3050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930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67806-1B1F-40B9-A9F5-0942A832990F}" type="datetimeFigureOut">
              <a:rPr lang="en-GB" smtClean="0"/>
              <a:t>19/09/20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B38B5-3E26-40F6-B3AE-BD66E2916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42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440240-B41D-4291-837E-DC24249FDE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4F6CBA-1BE7-4CF7-88FD-15660CECE54B}"/>
              </a:ext>
            </a:extLst>
          </p:cNvPr>
          <p:cNvSpPr txBox="1"/>
          <p:nvPr userDrawn="1"/>
        </p:nvSpPr>
        <p:spPr>
          <a:xfrm>
            <a:off x="350983" y="4518227"/>
            <a:ext cx="59721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3"/>
                </a:solidFill>
                <a:latin typeface="Montserrat" panose="00000500000000000000" pitchFamily="2" charset="0"/>
              </a:rPr>
              <a:t>@RAEngNews      |      www.raeng.org.uk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3C49C021-DE09-46A4-92D2-A5BC58C3C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946" y="1891658"/>
            <a:ext cx="6858000" cy="754063"/>
          </a:xfrm>
        </p:spPr>
        <p:txBody>
          <a:bodyPr anchor="b">
            <a:normAutofit/>
          </a:bodyPr>
          <a:lstStyle>
            <a:lvl1pPr marL="0" algn="l" defTabSz="457200" rtl="0" eaLnBrk="1" latinLnBrk="0" hangingPunct="1">
              <a:defRPr lang="en-GB" sz="30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B939F3FF-B6FF-4F41-B68C-7375E9B5B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946" y="2683730"/>
            <a:ext cx="6858000" cy="104211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GB" sz="21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2DB9F5-303C-48BB-BE8C-2C666750F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142" y="289711"/>
            <a:ext cx="2169870" cy="61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01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0809E2C-92B3-473A-8634-027ADF432B6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7058D1-65CD-4914-8A30-CB4DBDB61C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4790" y="211773"/>
            <a:ext cx="1344808" cy="366185"/>
          </a:xfrm>
          <a:prstGeom prst="rect">
            <a:avLst/>
          </a:prstGeom>
        </p:spPr>
      </p:pic>
      <p:sp>
        <p:nvSpPr>
          <p:cNvPr id="3" name="Heptagon 2">
            <a:extLst>
              <a:ext uri="{FF2B5EF4-FFF2-40B4-BE49-F238E27FC236}">
                <a16:creationId xmlns:a16="http://schemas.microsoft.com/office/drawing/2014/main" xmlns="" id="{4754EE2A-ED43-4519-BDA6-11EA81D7FD78}"/>
              </a:ext>
            </a:extLst>
          </p:cNvPr>
          <p:cNvSpPr>
            <a:spLocks noChangeAspect="1"/>
          </p:cNvSpPr>
          <p:nvPr userDrawn="1"/>
        </p:nvSpPr>
        <p:spPr>
          <a:xfrm>
            <a:off x="2484128" y="701286"/>
            <a:ext cx="4175743" cy="3977718"/>
          </a:xfrm>
          <a:prstGeom prst="heptagon">
            <a:avLst/>
          </a:prstGeom>
          <a:blipFill>
            <a:blip r:embed="rId3"/>
            <a:stretch>
              <a:fillRect l="-14311" t="-1719" r="-14311" b="-73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155" y="1161130"/>
            <a:ext cx="3111500" cy="328108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quote or key text</a:t>
            </a:r>
          </a:p>
        </p:txBody>
      </p:sp>
    </p:spTree>
    <p:extLst>
      <p:ext uri="{BB962C8B-B14F-4D97-AF65-F5344CB8AC3E}">
        <p14:creationId xmlns:p14="http://schemas.microsoft.com/office/powerpoint/2010/main" val="180026420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Quotes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118268-4028-4D91-A34E-20D09C6B70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5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7058D1-65CD-4914-8A30-CB4DBDB61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4790" y="211773"/>
            <a:ext cx="1344808" cy="366185"/>
          </a:xfrm>
          <a:prstGeom prst="rect">
            <a:avLst/>
          </a:prstGeom>
        </p:spPr>
      </p:pic>
      <p:sp>
        <p:nvSpPr>
          <p:cNvPr id="15" name="Heptagon 14">
            <a:extLst>
              <a:ext uri="{FF2B5EF4-FFF2-40B4-BE49-F238E27FC236}">
                <a16:creationId xmlns:a16="http://schemas.microsoft.com/office/drawing/2014/main" xmlns="" id="{CC4BDC1F-A642-4A10-84D5-B15487E163E6}"/>
              </a:ext>
            </a:extLst>
          </p:cNvPr>
          <p:cNvSpPr>
            <a:spLocks noChangeAspect="1"/>
          </p:cNvSpPr>
          <p:nvPr userDrawn="1"/>
        </p:nvSpPr>
        <p:spPr>
          <a:xfrm>
            <a:off x="3302540" y="1733930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16" name="Heptagon 15">
            <a:extLst>
              <a:ext uri="{FF2B5EF4-FFF2-40B4-BE49-F238E27FC236}">
                <a16:creationId xmlns:a16="http://schemas.microsoft.com/office/drawing/2014/main" xmlns="" id="{BDE5E292-3A34-40FF-8179-9835C8FAE43D}"/>
              </a:ext>
            </a:extLst>
          </p:cNvPr>
          <p:cNvSpPr>
            <a:spLocks noChangeAspect="1"/>
          </p:cNvSpPr>
          <p:nvPr userDrawn="1"/>
        </p:nvSpPr>
        <p:spPr>
          <a:xfrm>
            <a:off x="660594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17" name="Heptagon 16">
            <a:extLst>
              <a:ext uri="{FF2B5EF4-FFF2-40B4-BE49-F238E27FC236}">
                <a16:creationId xmlns:a16="http://schemas.microsoft.com/office/drawing/2014/main" xmlns="" id="{206B25AA-14CB-46EA-A7FB-173AA72B5DFF}"/>
              </a:ext>
            </a:extLst>
          </p:cNvPr>
          <p:cNvSpPr>
            <a:spLocks noChangeAspect="1"/>
          </p:cNvSpPr>
          <p:nvPr userDrawn="1"/>
        </p:nvSpPr>
        <p:spPr>
          <a:xfrm>
            <a:off x="5933743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xmlns="" id="{5FEB5672-8FBE-49A5-B782-6D2DAB8F69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321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xmlns="" id="{34D7D0D9-E253-446F-B2DE-1316725D70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0470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5B4ED7F1-5314-4072-9A25-8246079A9D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9267" y="2020441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18090703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Quotes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8B07DC-9043-4AE9-A94B-0DA960195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7058D1-65CD-4914-8A30-CB4DBDB61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4790" y="211773"/>
            <a:ext cx="1344808" cy="366185"/>
          </a:xfrm>
          <a:prstGeom prst="rect">
            <a:avLst/>
          </a:prstGeom>
        </p:spPr>
      </p:pic>
      <p:sp>
        <p:nvSpPr>
          <p:cNvPr id="29" name="Heptagon 28">
            <a:extLst>
              <a:ext uri="{FF2B5EF4-FFF2-40B4-BE49-F238E27FC236}">
                <a16:creationId xmlns:a16="http://schemas.microsoft.com/office/drawing/2014/main" xmlns="" id="{6C23BDD4-7AF9-4C87-9DB2-5202218818B1}"/>
              </a:ext>
            </a:extLst>
          </p:cNvPr>
          <p:cNvSpPr>
            <a:spLocks noChangeAspect="1"/>
          </p:cNvSpPr>
          <p:nvPr userDrawn="1"/>
        </p:nvSpPr>
        <p:spPr>
          <a:xfrm>
            <a:off x="3302540" y="1733930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30" name="Heptagon 29">
            <a:extLst>
              <a:ext uri="{FF2B5EF4-FFF2-40B4-BE49-F238E27FC236}">
                <a16:creationId xmlns:a16="http://schemas.microsoft.com/office/drawing/2014/main" xmlns="" id="{BFD27442-7CC6-4B31-AB83-B4B18BF39697}"/>
              </a:ext>
            </a:extLst>
          </p:cNvPr>
          <p:cNvSpPr>
            <a:spLocks noChangeAspect="1"/>
          </p:cNvSpPr>
          <p:nvPr userDrawn="1"/>
        </p:nvSpPr>
        <p:spPr>
          <a:xfrm>
            <a:off x="660594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31" name="Heptagon 30">
            <a:extLst>
              <a:ext uri="{FF2B5EF4-FFF2-40B4-BE49-F238E27FC236}">
                <a16:creationId xmlns:a16="http://schemas.microsoft.com/office/drawing/2014/main" xmlns="" id="{7A8D81AE-F746-42B3-A0A5-0818717A319F}"/>
              </a:ext>
            </a:extLst>
          </p:cNvPr>
          <p:cNvSpPr>
            <a:spLocks noChangeAspect="1"/>
          </p:cNvSpPr>
          <p:nvPr userDrawn="1"/>
        </p:nvSpPr>
        <p:spPr>
          <a:xfrm>
            <a:off x="5933743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xmlns="" id="{593EE585-3C56-4281-8A92-9994346111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321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xmlns="" id="{4C432E1F-CA71-4385-AAAA-6F33E045B0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0470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xmlns="" id="{A82862BA-AE2F-4E0E-8A37-F7226CD45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9267" y="2020441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266400192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Quotes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F669FA-103E-4427-ABA2-4E31BE70E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Heptagon 16">
            <a:extLst>
              <a:ext uri="{FF2B5EF4-FFF2-40B4-BE49-F238E27FC236}">
                <a16:creationId xmlns:a16="http://schemas.microsoft.com/office/drawing/2014/main" xmlns="" id="{5CEC14D6-541D-417C-A387-543DA7F17FC9}"/>
              </a:ext>
            </a:extLst>
          </p:cNvPr>
          <p:cNvSpPr>
            <a:spLocks noChangeAspect="1"/>
          </p:cNvSpPr>
          <p:nvPr userDrawn="1"/>
        </p:nvSpPr>
        <p:spPr>
          <a:xfrm>
            <a:off x="3302540" y="1733930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2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7058D1-65CD-4914-8A30-CB4DBDB61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4790" y="211773"/>
            <a:ext cx="1344808" cy="366185"/>
          </a:xfrm>
          <a:prstGeom prst="rect">
            <a:avLst/>
          </a:prstGeom>
        </p:spPr>
      </p:pic>
      <p:sp>
        <p:nvSpPr>
          <p:cNvPr id="3" name="Heptagon 2">
            <a:extLst>
              <a:ext uri="{FF2B5EF4-FFF2-40B4-BE49-F238E27FC236}">
                <a16:creationId xmlns:a16="http://schemas.microsoft.com/office/drawing/2014/main" xmlns="" id="{52B20823-ED5E-48D6-8AD2-DB1E82EE74AB}"/>
              </a:ext>
            </a:extLst>
          </p:cNvPr>
          <p:cNvSpPr>
            <a:spLocks noChangeAspect="1"/>
          </p:cNvSpPr>
          <p:nvPr userDrawn="1"/>
        </p:nvSpPr>
        <p:spPr>
          <a:xfrm>
            <a:off x="660594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21" name="Heptagon 20">
            <a:extLst>
              <a:ext uri="{FF2B5EF4-FFF2-40B4-BE49-F238E27FC236}">
                <a16:creationId xmlns:a16="http://schemas.microsoft.com/office/drawing/2014/main" xmlns="" id="{986BEBFF-F8E2-4B35-8354-53B00C727B2B}"/>
              </a:ext>
            </a:extLst>
          </p:cNvPr>
          <p:cNvSpPr>
            <a:spLocks noChangeAspect="1"/>
          </p:cNvSpPr>
          <p:nvPr userDrawn="1"/>
        </p:nvSpPr>
        <p:spPr>
          <a:xfrm>
            <a:off x="5933743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xmlns="" id="{3BB11A0E-7734-4CA6-9BD6-95CDD28A47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321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xmlns="" id="{A89B07C2-8F6C-4893-89AC-A814A1123F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0470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xmlns="" id="{97446D75-6C14-4980-AB27-31DB2E36AE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9267" y="2020441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120662116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9">
            <a:extLst>
              <a:ext uri="{FF2B5EF4-FFF2-40B4-BE49-F238E27FC236}">
                <a16:creationId xmlns:a16="http://schemas.microsoft.com/office/drawing/2014/main" xmlns="" id="{CE9799C9-B5B7-4DFD-8F2A-A07DBBE830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3905" y="1377033"/>
            <a:ext cx="3672000" cy="2850657"/>
          </a:xfr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buNone/>
              <a:defRPr lang="en-US" sz="12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0E11DDE-2840-43B7-96AA-7972039EE1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5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7058D1-65CD-4914-8A30-CB4DBDB61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4790" y="211773"/>
            <a:ext cx="1344808" cy="36618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599" y="1385738"/>
            <a:ext cx="3672000" cy="2850657"/>
          </a:xfrm>
        </p:spPr>
        <p:txBody>
          <a:bodyPr anchor="t">
            <a:normAutofit/>
          </a:bodyPr>
          <a:lstStyle>
            <a:lvl1pPr marL="0" indent="0" algn="ctr" defTabSz="457200" rtl="0" eaLnBrk="1" latinLnBrk="0" hangingPunct="1">
              <a:buNone/>
              <a:defRPr lang="en-US" sz="180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5224298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0BEAAF-4297-4F3C-8A38-9BCE8956D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2" y="837407"/>
            <a:ext cx="3868737" cy="619125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E014A0-1AE7-4176-BEC0-B5670E2E2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7DF79FD-131B-4958-BCDB-50ED17FBA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5974" y="837407"/>
            <a:ext cx="3887788" cy="619125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0AEE69-8328-4D8D-B034-60C913F89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752F0AED-0737-4D7E-8F59-681FFBB063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90739" y="479000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6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BC48CF91-404B-423D-9791-26D357FF9E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7648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05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41DFA4-1DF2-4C7A-9FD4-BEFF3ACA7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9AF7C8B-0B7E-43D5-881C-9FF2131D4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739" y="479000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8DA92C0-6C6D-4A6E-86C5-E67BEC1F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7648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016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CB2272-1784-414C-B064-2FD46D7CD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739" y="479000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3DB6CF-D67C-4CBF-9ABD-B16CC9093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7648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39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70CEB5-CB94-440D-A509-E07B26653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E10D4D-3ED8-4E2D-B791-EFA248424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177800" indent="0">
              <a:buNone/>
              <a:defRPr sz="1800"/>
            </a:lvl2pPr>
            <a:lvl3pPr marL="358775" indent="0">
              <a:buNone/>
              <a:defRPr sz="1600"/>
            </a:lvl3pPr>
            <a:lvl4pPr marL="536575" indent="0">
              <a:buNone/>
              <a:defRPr sz="1400"/>
            </a:lvl4pPr>
            <a:lvl5pPr marL="719138" indent="0"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7F2BC25-2390-4227-946F-1D7FB12E1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ABD403F-AE39-497A-A74F-9A40CC412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739" y="479000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13E60F2-74E3-4291-B951-4FC12811B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7648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8499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9AAF1-1C3E-4E5A-B012-AE3638A33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D0BF791-F33D-487C-906E-A222214F1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3A6DDD-8D35-4A25-8E88-B014C876D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A81A67A4-A18B-4652-AA82-928EB23CD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739" y="479000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75DA80D-21C7-49EF-A663-B0EE670DC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7648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1534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26A32A-5DD8-4E65-A151-2BE0C7A7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32" y="781549"/>
            <a:ext cx="7886700" cy="670641"/>
          </a:xfrm>
        </p:spPr>
        <p:txBody>
          <a:bodyPr anchor="b">
            <a:normAutofit/>
          </a:bodyPr>
          <a:lstStyle>
            <a:lvl1pPr>
              <a:defRPr lang="en-GB" sz="20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2968A05-5160-45AC-ADF4-5DC731F497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4790" y="212598"/>
            <a:ext cx="1344808" cy="3661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133DB6-A98F-45DF-9AEB-7D6C5156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19" y="1793107"/>
            <a:ext cx="7886700" cy="2765245"/>
          </a:xfrm>
        </p:spPr>
        <p:txBody>
          <a:bodyPr/>
          <a:lstStyle>
            <a:lvl1pPr marL="171450" indent="-171450" algn="l" defTabSz="457200" rtl="0" eaLnBrk="1" latinLnBrk="0" hangingPunct="1">
              <a:lnSpc>
                <a:spcPct val="114000"/>
              </a:lnSpc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0975">
              <a:lnSpc>
                <a:spcPct val="114000"/>
              </a:lnSpc>
              <a:defRPr sz="1400">
                <a:latin typeface="+mn-lt"/>
              </a:defRPr>
            </a:lvl2pPr>
            <a:lvl3pPr marL="539750" indent="-179388">
              <a:lnSpc>
                <a:spcPct val="114000"/>
              </a:lnSpc>
              <a:defRPr sz="1400">
                <a:latin typeface="+mn-lt"/>
              </a:defRPr>
            </a:lvl3pPr>
            <a:lvl4pPr marL="715963" indent="-176213">
              <a:lnSpc>
                <a:spcPct val="114000"/>
              </a:lnSpc>
              <a:defRPr sz="1400">
                <a:latin typeface="+mn-lt"/>
              </a:defRPr>
            </a:lvl4pPr>
            <a:lvl5pPr marL="895350" indent="-179388">
              <a:lnSpc>
                <a:spcPct val="114000"/>
              </a:lnSpc>
              <a:defRPr sz="1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25500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 xmlns="">
        <p15:guide id="1" pos="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51A7C7-0656-4FDB-83CB-E47979B0C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91D740-4FBA-4C7B-A236-ABE3D13AE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50F9B0AA-C34C-4C5A-BFB9-3E6A6B3E2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739" y="479000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E3AD2658-B5F7-41FB-B59D-471D47401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7648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05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939941-1D4C-4937-A32D-CDA25796C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4C24B9E-AD0D-483E-B405-FD72DF1D9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D32EE2B6-936C-44E8-A543-50E45DD1C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739" y="479000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ADCFC4A3-1F56-48DE-B4B6-0DC711501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7648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101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AB341F8-FAFA-4FE4-961C-59C365C46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45EDD7-7414-4A63-A889-EF70D38A43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233DDA60-7387-40BB-B179-6CD16D830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739" y="479000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13B08BD0-6C8A-4E02-89B0-93B0CC94D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7648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1041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CB0C1F-5A0A-420B-9BB5-FEB1E6AFC8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074072-F886-406D-B9DE-44BD6E7358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5240" y="304800"/>
            <a:ext cx="2169870" cy="5908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4F6CBA-1BE7-4CF7-88FD-15660CECE54B}"/>
              </a:ext>
            </a:extLst>
          </p:cNvPr>
          <p:cNvSpPr txBox="1"/>
          <p:nvPr userDrawn="1"/>
        </p:nvSpPr>
        <p:spPr>
          <a:xfrm>
            <a:off x="350983" y="4518227"/>
            <a:ext cx="59721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n-lt"/>
              </a:rPr>
              <a:t>@RAEngNews      |      www.raeng.org.uk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3C49C021-DE09-46A4-92D2-A5BC58C3C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946" y="1891658"/>
            <a:ext cx="6858000" cy="754063"/>
          </a:xfrm>
        </p:spPr>
        <p:txBody>
          <a:bodyPr anchor="b">
            <a:normAutofit/>
          </a:bodyPr>
          <a:lstStyle>
            <a:lvl1pPr marL="0" algn="l" defTabSz="457200" rtl="0" eaLnBrk="1" latinLnBrk="0" hangingPunct="1">
              <a:defRPr lang="en-GB" sz="30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B939F3FF-B6FF-4F41-B68C-7375E9B5B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946" y="2683730"/>
            <a:ext cx="6858000" cy="104211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GB" sz="21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534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C486B0-C3FC-4379-9A0B-3C68C400E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2" y="-2956903"/>
            <a:ext cx="9448803" cy="13365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074072-F886-406D-B9DE-44BD6E7358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5240" y="304800"/>
            <a:ext cx="2169870" cy="59084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3C49C021-DE09-46A4-92D2-A5BC58C3C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946" y="1891658"/>
            <a:ext cx="6858000" cy="7540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algn="l" defTabSz="457200" rtl="0" eaLnBrk="1" latinLnBrk="0" hangingPunct="1">
              <a:defRPr lang="en-GB" sz="3000" b="1" kern="1200" dirty="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B939F3FF-B6FF-4F41-B68C-7375E9B5B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946" y="2683730"/>
            <a:ext cx="6858000" cy="10421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GB" sz="21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876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E551C31-2181-6741-9866-B78F09A7DAD7}" type="datetimeFigureOut">
              <a:rPr lang="en-US" smtClean="0"/>
              <a:t>19/09/20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4FBFD54-B4E9-F346-85A8-A9254740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1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E551C31-2181-6741-9866-B78F09A7DAD7}" type="datetimeFigureOut">
              <a:rPr lang="en-US" smtClean="0"/>
              <a:t>19/09/20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4FBFD54-B4E9-F346-85A8-A9254740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06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E551C31-2181-6741-9866-B78F09A7DAD7}" type="datetimeFigureOut">
              <a:rPr lang="en-US" smtClean="0"/>
              <a:t>19/09/20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4FBFD54-B4E9-F346-85A8-A9254740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51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E551C31-2181-6741-9866-B78F09A7DAD7}" type="datetimeFigureOut">
              <a:rPr lang="en-US" smtClean="0"/>
              <a:t>19/09/20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4FBFD54-B4E9-F346-85A8-A9254740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16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E551C31-2181-6741-9866-B78F09A7DAD7}" type="datetimeFigureOut">
              <a:rPr lang="en-US" smtClean="0"/>
              <a:t>19/09/20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4FBFD54-B4E9-F346-85A8-A9254740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2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DFFBA-0239-4FF2-8C38-271D0F8BD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67" y="736467"/>
            <a:ext cx="7886700" cy="704818"/>
          </a:xfrm>
        </p:spPr>
        <p:txBody>
          <a:bodyPr anchor="b"/>
          <a:lstStyle>
            <a:lvl1pPr>
              <a:defRPr lang="en-US" sz="20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7532BE-C494-4453-862C-729E5C58A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233" y="2052835"/>
            <a:ext cx="3867150" cy="257948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Montserrat" panose="00000500000000000000" pitchFamily="2" charset="0"/>
              </a:defRPr>
            </a:lvl1pPr>
            <a:lvl2pPr marL="177800" indent="0">
              <a:buNone/>
              <a:defRPr sz="1100">
                <a:latin typeface="Montserrat" panose="00000500000000000000" pitchFamily="2" charset="0"/>
              </a:defRPr>
            </a:lvl2pPr>
            <a:lvl3pPr marL="358775" indent="0">
              <a:buNone/>
              <a:defRPr sz="1050">
                <a:latin typeface="Montserrat" panose="00000500000000000000" pitchFamily="2" charset="0"/>
              </a:defRPr>
            </a:lvl3pPr>
            <a:lvl4pPr marL="536575" indent="0">
              <a:buNone/>
              <a:defRPr sz="1000">
                <a:latin typeface="Montserrat" panose="00000500000000000000" pitchFamily="2" charset="0"/>
              </a:defRPr>
            </a:lvl4pPr>
            <a:lvl5pPr marL="719138" indent="0">
              <a:buNone/>
              <a:defRPr sz="1000"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A1C6F8-3213-459F-BF2E-9BF17EF43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052835"/>
            <a:ext cx="3867150" cy="2579490"/>
          </a:xfrm>
        </p:spPr>
        <p:txBody>
          <a:bodyPr/>
          <a:lstStyle>
            <a:lvl1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1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05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0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GB" sz="10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7656EB19-B1AD-4D36-8312-E9AB30983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739" y="479000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1DB9CD23-11E8-4D33-B794-E09C5DD3C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7648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459B42-7E50-4366-89A2-3FDB0F7D3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4790" y="212598"/>
            <a:ext cx="1344808" cy="36618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30DEB051-FA1B-4DEF-9CC3-1712660E32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1421107"/>
            <a:ext cx="7881937" cy="2873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77800" indent="0">
              <a:buNone/>
              <a:defRPr sz="1600"/>
            </a:lvl2pPr>
            <a:lvl3pPr marL="358775" indent="0">
              <a:buNone/>
              <a:defRPr sz="1600"/>
            </a:lvl3pPr>
            <a:lvl4pPr marL="536575" indent="0">
              <a:buNone/>
              <a:defRPr sz="1600"/>
            </a:lvl4pPr>
            <a:lvl5pPr marL="719138" indent="0">
              <a:buNone/>
              <a:defRPr sz="1600"/>
            </a:lvl5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0880917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E551C31-2181-6741-9866-B78F09A7DAD7}" type="datetimeFigureOut">
              <a:rPr lang="en-US" smtClean="0"/>
              <a:t>19/09/20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4FBFD54-B4E9-F346-85A8-A9254740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617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E551C31-2181-6741-9866-B78F09A7DAD7}" type="datetimeFigureOut">
              <a:rPr lang="en-US" smtClean="0"/>
              <a:t>19/09/20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4FBFD54-B4E9-F346-85A8-A9254740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86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E551C31-2181-6741-9866-B78F09A7DAD7}" type="datetimeFigureOut">
              <a:rPr lang="en-US" smtClean="0"/>
              <a:t>19/09/20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4FBFD54-B4E9-F346-85A8-A9254740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43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E551C31-2181-6741-9866-B78F09A7DAD7}" type="datetimeFigureOut">
              <a:rPr lang="en-US" smtClean="0"/>
              <a:t>19/09/20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4FBFD54-B4E9-F346-85A8-A9254740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65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E551C31-2181-6741-9866-B78F09A7DAD7}" type="datetimeFigureOut">
              <a:rPr lang="en-US" smtClean="0"/>
              <a:t>19/09/20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4FBFD54-B4E9-F346-85A8-A9254740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896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E551C31-2181-6741-9866-B78F09A7DAD7}" type="datetimeFigureOut">
              <a:rPr lang="en-US" smtClean="0"/>
              <a:t>19/09/20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4FBFD54-B4E9-F346-85A8-A9254740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8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DFFBA-0239-4FF2-8C38-271D0F8BD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025" y="758257"/>
            <a:ext cx="3291642" cy="683027"/>
          </a:xfrm>
        </p:spPr>
        <p:txBody>
          <a:bodyPr anchor="b"/>
          <a:lstStyle>
            <a:lvl1pPr>
              <a:defRPr lang="en-US" sz="20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7532BE-C494-4453-862C-729E5C58A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946" y="1120148"/>
            <a:ext cx="4186711" cy="344410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Montserrat" panose="00000500000000000000" pitchFamily="2" charset="0"/>
              </a:defRPr>
            </a:lvl1pPr>
            <a:lvl2pPr marL="177800" indent="0">
              <a:buNone/>
              <a:defRPr sz="1100">
                <a:latin typeface="Montserrat" panose="00000500000000000000" pitchFamily="2" charset="0"/>
              </a:defRPr>
            </a:lvl2pPr>
            <a:lvl3pPr marL="358775" indent="0">
              <a:buNone/>
              <a:defRPr sz="1050">
                <a:latin typeface="Montserrat" panose="00000500000000000000" pitchFamily="2" charset="0"/>
              </a:defRPr>
            </a:lvl3pPr>
            <a:lvl4pPr marL="536575" indent="0">
              <a:buNone/>
              <a:defRPr sz="1000">
                <a:latin typeface="Montserrat" panose="00000500000000000000" pitchFamily="2" charset="0"/>
              </a:defRPr>
            </a:lvl4pPr>
            <a:lvl5pPr marL="719138" indent="0">
              <a:buNone/>
              <a:defRPr sz="1000"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A1C6F8-3213-459F-BF2E-9BF17EF43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9095" y="1612945"/>
            <a:ext cx="3867150" cy="2951306"/>
          </a:xfrm>
        </p:spPr>
        <p:txBody>
          <a:bodyPr>
            <a:normAutofit/>
          </a:bodyPr>
          <a:lstStyle>
            <a:lvl1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1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05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0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GB" sz="10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7656EB19-B1AD-4D36-8312-E9AB30983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739" y="479000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1DB9CD23-11E8-4D33-B794-E09C5DD3C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7648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459B42-7E50-4366-89A2-3FDB0F7D3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4790" y="212598"/>
            <a:ext cx="1344808" cy="36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29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440240-B41D-4291-837E-DC24249FDE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3C49C021-DE09-46A4-92D2-A5BC58C3CD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946" y="1891658"/>
            <a:ext cx="6858000" cy="754063"/>
          </a:xfrm>
        </p:spPr>
        <p:txBody>
          <a:bodyPr anchor="b">
            <a:normAutofit/>
          </a:bodyPr>
          <a:lstStyle>
            <a:lvl1pPr marL="0" algn="l" defTabSz="457200" rtl="0" eaLnBrk="1" latinLnBrk="0" hangingPunct="1">
              <a:defRPr lang="en-GB" sz="30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Section title</a:t>
            </a:r>
            <a:endParaRPr lang="en-GB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B939F3FF-B6FF-4F41-B68C-7375E9B5B2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7946" y="2683730"/>
            <a:ext cx="6858000" cy="104211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GB" sz="21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6095D-1392-47C3-9712-4596C58D6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4790" y="211773"/>
            <a:ext cx="1344808" cy="36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11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96AFBC-8E86-424B-932C-6DA6E672B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458"/>
          <a:stretch/>
        </p:blipFill>
        <p:spPr>
          <a:xfrm>
            <a:off x="0" y="0"/>
            <a:ext cx="9144000" cy="4708478"/>
          </a:xfrm>
          <a:prstGeom prst="rect">
            <a:avLst/>
          </a:prstGeom>
        </p:spPr>
      </p:pic>
      <p:sp>
        <p:nvSpPr>
          <p:cNvPr id="26" name="Heptagon 25">
            <a:extLst>
              <a:ext uri="{FF2B5EF4-FFF2-40B4-BE49-F238E27FC236}">
                <a16:creationId xmlns:a16="http://schemas.microsoft.com/office/drawing/2014/main" xmlns="" id="{1F10F3B4-2FFF-4AE1-AF3B-74A98D7821AC}"/>
              </a:ext>
            </a:extLst>
          </p:cNvPr>
          <p:cNvSpPr>
            <a:spLocks noChangeAspect="1"/>
          </p:cNvSpPr>
          <p:nvPr userDrawn="1"/>
        </p:nvSpPr>
        <p:spPr>
          <a:xfrm>
            <a:off x="2474296" y="395146"/>
            <a:ext cx="4175743" cy="3977718"/>
          </a:xfrm>
          <a:prstGeom prst="hept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3081921-4A08-45BD-BA7C-94D70BC0CC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26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2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7058D1-65CD-4914-8A30-CB4DBDB61C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4790" y="211773"/>
            <a:ext cx="1344808" cy="36618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155" y="1193974"/>
            <a:ext cx="3111500" cy="2584450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quote or key text</a:t>
            </a:r>
          </a:p>
        </p:txBody>
      </p:sp>
    </p:spTree>
    <p:extLst>
      <p:ext uri="{BB962C8B-B14F-4D97-AF65-F5344CB8AC3E}">
        <p14:creationId xmlns:p14="http://schemas.microsoft.com/office/powerpoint/2010/main" val="270648995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 xmlns="">
        <p15:guide id="1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3081921-4A08-45BD-BA7C-94D70BC0CC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6"/>
            <a:ext cx="9144000" cy="5143500"/>
          </a:xfrm>
          <a:prstGeom prst="rect">
            <a:avLst/>
          </a:prstGeom>
        </p:spPr>
      </p:pic>
      <p:sp>
        <p:nvSpPr>
          <p:cNvPr id="7" name="Heptagon 6">
            <a:extLst>
              <a:ext uri="{FF2B5EF4-FFF2-40B4-BE49-F238E27FC236}">
                <a16:creationId xmlns:a16="http://schemas.microsoft.com/office/drawing/2014/main" xmlns="" id="{9A2B6DE9-142A-4EEA-AC4B-1B772CEDAA35}"/>
              </a:ext>
            </a:extLst>
          </p:cNvPr>
          <p:cNvSpPr>
            <a:spLocks noChangeAspect="1"/>
          </p:cNvSpPr>
          <p:nvPr userDrawn="1"/>
        </p:nvSpPr>
        <p:spPr>
          <a:xfrm>
            <a:off x="2474296" y="395146"/>
            <a:ext cx="4175743" cy="397771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2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7058D1-65CD-4914-8A30-CB4DBDB61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4790" y="211773"/>
            <a:ext cx="1344808" cy="36618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155" y="838861"/>
            <a:ext cx="3111500" cy="3300540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quote or key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5AF985-FBF1-4261-9C8B-FD7C93F7B0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4790" y="212598"/>
            <a:ext cx="1344808" cy="36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570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8FAAA3-1453-4AB3-8254-0540086383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Heptagon 9">
            <a:extLst>
              <a:ext uri="{FF2B5EF4-FFF2-40B4-BE49-F238E27FC236}">
                <a16:creationId xmlns:a16="http://schemas.microsoft.com/office/drawing/2014/main" xmlns="" id="{6B069CC0-E995-4D63-8D85-379842CFA103}"/>
              </a:ext>
            </a:extLst>
          </p:cNvPr>
          <p:cNvSpPr>
            <a:spLocks noChangeAspect="1"/>
          </p:cNvSpPr>
          <p:nvPr userDrawn="1"/>
        </p:nvSpPr>
        <p:spPr>
          <a:xfrm>
            <a:off x="2474296" y="395146"/>
            <a:ext cx="4175743" cy="397771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7058D1-65CD-4914-8A30-CB4DBDB61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4790" y="211773"/>
            <a:ext cx="1344808" cy="36618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155" y="1072324"/>
            <a:ext cx="3111500" cy="2584450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quote or key text</a:t>
            </a:r>
          </a:p>
        </p:txBody>
      </p:sp>
    </p:spTree>
    <p:extLst>
      <p:ext uri="{BB962C8B-B14F-4D97-AF65-F5344CB8AC3E}">
        <p14:creationId xmlns:p14="http://schemas.microsoft.com/office/powerpoint/2010/main" val="47672987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b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F54B4-9C13-4AEC-A868-92A5337FE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eptagon 2">
            <a:extLst>
              <a:ext uri="{FF2B5EF4-FFF2-40B4-BE49-F238E27FC236}">
                <a16:creationId xmlns:a16="http://schemas.microsoft.com/office/drawing/2014/main" xmlns="" id="{4C5C0622-DD35-4136-855B-032083E76065}"/>
              </a:ext>
            </a:extLst>
          </p:cNvPr>
          <p:cNvSpPr>
            <a:spLocks noChangeAspect="1"/>
          </p:cNvSpPr>
          <p:nvPr userDrawn="1"/>
        </p:nvSpPr>
        <p:spPr>
          <a:xfrm>
            <a:off x="2474296" y="395146"/>
            <a:ext cx="4175743" cy="397771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5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7058D1-65CD-4914-8A30-CB4DBDB61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4790" y="211773"/>
            <a:ext cx="1344808" cy="36618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155" y="1072324"/>
            <a:ext cx="3111500" cy="2584450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quote or key text</a:t>
            </a:r>
          </a:p>
        </p:txBody>
      </p:sp>
    </p:spTree>
    <p:extLst>
      <p:ext uri="{BB962C8B-B14F-4D97-AF65-F5344CB8AC3E}">
        <p14:creationId xmlns:p14="http://schemas.microsoft.com/office/powerpoint/2010/main" val="41312651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2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2.xml"/><Relationship Id="rId14" Type="http://schemas.openxmlformats.org/officeDocument/2006/relationships/image" Target="../media/image2.pn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B181EB-6FDC-4924-8A15-860D636E9C5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16934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D9880C1-ED48-4B37-8F82-2AA6AF9F9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32" y="576049"/>
            <a:ext cx="7886700" cy="8776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54BAFC-46B9-4BD9-A9F3-3B70F7970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217" y="1793795"/>
            <a:ext cx="7886700" cy="2773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903020-953B-4AC5-81BA-C5B642C4E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739" y="4772530"/>
            <a:ext cx="506784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r>
              <a:rPr lang="en-GB" dirty="0" smtClean="0"/>
              <a:t>Team workshop series: Why is diversity and inclusion important?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20BF40-490B-4EDA-A686-60B490736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8014" y="477573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259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8" r:id="rId3"/>
    <p:sldLayoutId id="2147483703" r:id="rId4"/>
    <p:sldLayoutId id="2147483698" r:id="rId5"/>
    <p:sldLayoutId id="2147483699" r:id="rId6"/>
    <p:sldLayoutId id="2147483700" r:id="rId7"/>
    <p:sldLayoutId id="2147483706" r:id="rId8"/>
    <p:sldLayoutId id="2147483707" r:id="rId9"/>
    <p:sldLayoutId id="2147483708" r:id="rId10"/>
    <p:sldLayoutId id="2147483704" r:id="rId11"/>
    <p:sldLayoutId id="2147483701" r:id="rId12"/>
    <p:sldLayoutId id="2147483705" r:id="rId13"/>
    <p:sldLayoutId id="2147483702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87" r:id="rId20"/>
    <p:sldLayoutId id="2147483694" r:id="rId21"/>
    <p:sldLayoutId id="2147483695" r:id="rId22"/>
    <p:sldLayoutId id="214748369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000" b="1" kern="1200" dirty="0">
          <a:solidFill>
            <a:schemeClr val="accent3"/>
          </a:solidFill>
          <a:latin typeface="Montserrat Medium" panose="00000600000000000000" pitchFamily="2" charset="0"/>
          <a:ea typeface="+mn-ea"/>
          <a:cs typeface="+mn-cs"/>
        </a:defRPr>
      </a:lvl1pPr>
    </p:titleStyle>
    <p:bodyStyle>
      <a:lvl1pPr marL="171450" indent="-171450" algn="l" defTabSz="4572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Char char="•"/>
        <a:defRPr lang="en-US" sz="1400" kern="1200" dirty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358775" indent="-180975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536575" indent="-1778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719138" indent="-182563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896938" indent="-1778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003" userDrawn="1">
          <p15:clr>
            <a:srgbClr val="F26B43"/>
          </p15:clr>
        </p15:guide>
        <p15:guide id="2" pos="249" userDrawn="1">
          <p15:clr>
            <a:srgbClr val="F26B43"/>
          </p15:clr>
        </p15:guide>
        <p15:guide id="3" orient="horz" pos="16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2440240-B41D-4291-837E-DC24249FDE7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60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2C6095D-1392-47C3-9712-4596C58D6A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64790" y="211773"/>
            <a:ext cx="1344808" cy="36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6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s://www.raeng.org.uk/teamworkshop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hyperlink" Target="https://www.linkedin.com/company/the-royal-academy-of-engineering/" TargetMode="External"/><Relationship Id="rId5" Type="http://schemas.openxmlformats.org/officeDocument/2006/relationships/image" Target="../media/image17.jpg"/><Relationship Id="rId6" Type="http://schemas.openxmlformats.org/officeDocument/2006/relationships/hyperlink" Target="https://www.raeng.org.uk" TargetMode="External"/><Relationship Id="rId7" Type="http://schemas.openxmlformats.org/officeDocument/2006/relationships/image" Target="../media/image18.jpg"/><Relationship Id="rId1" Type="http://schemas.openxmlformats.org/officeDocument/2006/relationships/slideLayout" Target="../slideLayouts/slideLayout25.xml"/><Relationship Id="rId2" Type="http://schemas.openxmlformats.org/officeDocument/2006/relationships/hyperlink" Target="https://twitter.com/RAEngNew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hyperlink" Target="https://www.youtube.com/watch?v=jVygqjyS4CA" TargetMode="External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oyalsociety.org/topics-policy/publications/2018/making-better-decisions-in-groups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1.dotmailer-surveys.com/080d7433bfdd06d94s2p7be61031acff222a-fc3b3a1e9cf3858b4uo609269f8b67c9aa73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aeng.org.uk/teamworkshops" TargetMode="External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74F6CBA-1BE7-4CF7-88FD-15660CECE54B}"/>
              </a:ext>
            </a:extLst>
          </p:cNvPr>
          <p:cNvSpPr txBox="1"/>
          <p:nvPr/>
        </p:nvSpPr>
        <p:spPr>
          <a:xfrm>
            <a:off x="350983" y="4518227"/>
            <a:ext cx="59721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Montserrat"/>
                <a:cs typeface="Montserrat"/>
              </a:rPr>
              <a:t>@RAEngNews      |      </a:t>
            </a:r>
            <a:r>
              <a:rPr lang="en-US" sz="1050" dirty="0" smtClean="0">
                <a:solidFill>
                  <a:schemeClr val="bg1"/>
                </a:solidFill>
                <a:latin typeface="Montserrat"/>
                <a:cs typeface="Montserrat"/>
                <a:hlinkClick r:id="rId2"/>
              </a:rPr>
              <a:t>www.raeng.org.uk/teamworkshops</a:t>
            </a:r>
            <a:endParaRPr lang="en-US" sz="1050" dirty="0">
              <a:solidFill>
                <a:schemeClr val="bg1"/>
              </a:solidFill>
              <a:latin typeface="Montserrat"/>
              <a:cs typeface="Montserrat"/>
            </a:endParaRP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xmlns="" id="{296A11D8-FFBA-48C0-AEA0-10D0301CC6D0}"/>
              </a:ext>
            </a:extLst>
          </p:cNvPr>
          <p:cNvSpPr txBox="1">
            <a:spLocks/>
          </p:cNvSpPr>
          <p:nvPr/>
        </p:nvSpPr>
        <p:spPr>
          <a:xfrm>
            <a:off x="347945" y="1036528"/>
            <a:ext cx="7842841" cy="271420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457200" rtl="0" eaLnBrk="1" latinLnBrk="0" hangingPunct="1">
              <a:spcBef>
                <a:spcPct val="0"/>
              </a:spcBef>
              <a:buNone/>
              <a:defRPr lang="en-GB" sz="3000" b="1" kern="1200" dirty="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000" b="0" dirty="0">
                <a:latin typeface="Montserrat"/>
                <a:cs typeface="Montserrat"/>
              </a:rPr>
              <a:t>Creating Inclusive </a:t>
            </a:r>
            <a:r>
              <a:rPr lang="en-GB" sz="2000" b="0" dirty="0" smtClean="0">
                <a:latin typeface="Montserrat"/>
                <a:cs typeface="Montserrat"/>
              </a:rPr>
              <a:t>Cultures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GB" sz="3200" dirty="0" smtClean="0">
                <a:latin typeface="Montserrat"/>
                <a:cs typeface="Montserrat"/>
              </a:rPr>
              <a:t>Ways of working</a:t>
            </a:r>
          </a:p>
          <a:p>
            <a:pPr lvl="0">
              <a:spcBef>
                <a:spcPts val="0"/>
              </a:spcBef>
            </a:pPr>
            <a:r>
              <a:rPr lang="en-US" sz="2400" b="0" dirty="0">
                <a:solidFill>
                  <a:prstClr val="white"/>
                </a:solidFill>
                <a:latin typeface="Montserrat"/>
                <a:cs typeface="Montserrat"/>
              </a:rPr>
              <a:t>Team workshop </a:t>
            </a:r>
            <a:r>
              <a:rPr lang="en-US" sz="2400" b="0" dirty="0" smtClean="0">
                <a:solidFill>
                  <a:prstClr val="white"/>
                </a:solidFill>
                <a:latin typeface="Montserrat"/>
                <a:cs typeface="Montserrat"/>
              </a:rPr>
              <a:t>series</a:t>
            </a:r>
            <a:endParaRPr lang="en-GB" sz="2400" b="0" dirty="0">
              <a:solidFill>
                <a:prstClr val="white"/>
              </a:solidFill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0391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xmlns="" id="{3772BFAF-5170-4EAD-8580-DD4E07C48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946" y="1046730"/>
            <a:ext cx="6858000" cy="515035"/>
          </a:xfrm>
        </p:spPr>
        <p:txBody>
          <a:bodyPr/>
          <a:lstStyle/>
          <a:p>
            <a:pPr algn="l"/>
            <a:r>
              <a:rPr lang="en-US" sz="3000" dirty="0" smtClean="0">
                <a:solidFill>
                  <a:srgbClr val="D91C5C"/>
                </a:solidFill>
                <a:latin typeface="Montserrat medium"/>
                <a:cs typeface="Montserrat medium"/>
              </a:rPr>
              <a:t>About us</a:t>
            </a:r>
            <a:endParaRPr lang="en-GB" sz="3000" dirty="0">
              <a:solidFill>
                <a:srgbClr val="D91C5C"/>
              </a:solidFill>
              <a:latin typeface="Montserrat medium"/>
              <a:cs typeface="Montserrat medium"/>
            </a:endParaRP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F778C3BA-988E-40E9-AAFF-91037F421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946" y="1739943"/>
            <a:ext cx="6478304" cy="1739858"/>
          </a:xfrm>
        </p:spPr>
        <p:txBody>
          <a:bodyPr>
            <a:noAutofit/>
          </a:bodyPr>
          <a:lstStyle/>
          <a:p>
            <a:pPr algn="l">
              <a:spcAft>
                <a:spcPts val="400"/>
              </a:spcAft>
            </a:pPr>
            <a:r>
              <a:rPr lang="en-GB" sz="1200" b="1" dirty="0">
                <a:solidFill>
                  <a:schemeClr val="bg1"/>
                </a:solidFill>
                <a:latin typeface="Montserrat"/>
                <a:cs typeface="Montserrat"/>
              </a:rPr>
              <a:t>The Royal Academy of Engineering </a:t>
            </a:r>
            <a:r>
              <a:rPr lang="en-GB" sz="1200" dirty="0">
                <a:solidFill>
                  <a:schemeClr val="bg1"/>
                </a:solidFill>
                <a:latin typeface="Montserrat"/>
                <a:cs typeface="Montserrat"/>
              </a:rPr>
              <a:t>is harnessing the power of engineering to build a sustainable society and an inclusive economy that works for everyone.</a:t>
            </a:r>
          </a:p>
          <a:p>
            <a:pPr algn="l">
              <a:spcAft>
                <a:spcPts val="400"/>
              </a:spcAft>
            </a:pPr>
            <a:r>
              <a:rPr lang="en-GB" sz="1200" dirty="0">
                <a:solidFill>
                  <a:schemeClr val="bg1"/>
                </a:solidFill>
                <a:latin typeface="Montserrat"/>
                <a:cs typeface="Montserrat"/>
              </a:rPr>
              <a:t>In collaboration with our Fellows and partners, we’re growing talent and developing skills for the future, driving innovation and building global partnerships, and influencing policy and engaging the public.</a:t>
            </a:r>
          </a:p>
          <a:p>
            <a:pPr algn="l">
              <a:spcAft>
                <a:spcPts val="800"/>
              </a:spcAft>
            </a:pPr>
            <a:r>
              <a:rPr lang="en-GB" sz="1200" dirty="0">
                <a:solidFill>
                  <a:schemeClr val="bg1"/>
                </a:solidFill>
                <a:latin typeface="Montserrat"/>
                <a:cs typeface="Montserrat"/>
              </a:rPr>
              <a:t>Together we’re working to tackle the greatest challenges of our age.</a:t>
            </a:r>
          </a:p>
          <a:p>
            <a:pPr algn="l">
              <a:spcAft>
                <a:spcPts val="500"/>
              </a:spcAft>
            </a:pPr>
            <a:r>
              <a:rPr lang="en-GB" sz="1200" b="1" dirty="0">
                <a:solidFill>
                  <a:schemeClr val="bg1"/>
                </a:solidFill>
                <a:latin typeface="Montserrat"/>
                <a:cs typeface="Montserrat"/>
              </a:rPr>
              <a:t>Get in touch at</a:t>
            </a:r>
            <a:r>
              <a:rPr lang="en-GB" sz="1200" b="1" dirty="0" smtClean="0">
                <a:solidFill>
                  <a:schemeClr val="bg1"/>
                </a:solidFill>
                <a:latin typeface="Montserrat"/>
                <a:cs typeface="Montserrat"/>
              </a:rPr>
              <a:t>:</a:t>
            </a:r>
            <a:endParaRPr lang="en-GB" sz="1200" b="1" dirty="0">
              <a:solidFill>
                <a:schemeClr val="bg1"/>
              </a:solidFill>
              <a:latin typeface="Montserrat"/>
              <a:cs typeface="Montserrat"/>
            </a:endParaRPr>
          </a:p>
        </p:txBody>
      </p:sp>
      <p:pic>
        <p:nvPicPr>
          <p:cNvPr id="10" name="Picture 9" descr="social-media-icons-TWITTER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6" y="3479801"/>
            <a:ext cx="3716672" cy="355566"/>
          </a:xfrm>
          <a:prstGeom prst="rect">
            <a:avLst/>
          </a:prstGeom>
        </p:spPr>
      </p:pic>
      <p:pic>
        <p:nvPicPr>
          <p:cNvPr id="11" name="Picture 10" descr="social-media-icons-LINKEDIN.jp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6" y="3854417"/>
            <a:ext cx="3716675" cy="519932"/>
          </a:xfrm>
          <a:prstGeom prst="rect">
            <a:avLst/>
          </a:prstGeom>
        </p:spPr>
      </p:pic>
      <p:pic>
        <p:nvPicPr>
          <p:cNvPr id="12" name="Picture 11" descr="social-media-icons-URL.jpg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6" y="4355299"/>
            <a:ext cx="3716672" cy="40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765" y="781549"/>
            <a:ext cx="7886700" cy="670641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rgbClr val="D91C5C"/>
                </a:solidFill>
              </a:rPr>
              <a:t>Ways of working</a:t>
            </a:r>
            <a:endParaRPr lang="en-US" sz="2200" dirty="0">
              <a:solidFill>
                <a:srgbClr val="D91C5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743" y="1530937"/>
            <a:ext cx="7542524" cy="276524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dirty="0"/>
              <a:t>Leveraging different styles and ways of working can bring business benefits through: increased innovation and the creation of opportunities for new and diverse customer acquisition and wider market access; more engaged individuals; increased wellbeing; better communication; and higher productivity. </a:t>
            </a:r>
            <a:endParaRPr lang="en-GB" sz="1200" b="1" dirty="0"/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GB" sz="1200" dirty="0">
                <a:solidFill>
                  <a:srgbClr val="D91C5C"/>
                </a:solidFill>
              </a:rPr>
              <a:t>Introduction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GB" sz="1200" dirty="0">
                <a:solidFill>
                  <a:srgbClr val="D91C5C"/>
                </a:solidFill>
              </a:rPr>
              <a:t>What do we mean by different ways of working?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GB" sz="1200" dirty="0">
                <a:solidFill>
                  <a:srgbClr val="D91C5C"/>
                </a:solidFill>
              </a:rPr>
              <a:t>Questions to explore preferred ways of working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GB" sz="1200" dirty="0">
                <a:solidFill>
                  <a:srgbClr val="D91C5C"/>
                </a:solidFill>
              </a:rPr>
              <a:t>Work preference scales exercise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GB" sz="1200" dirty="0">
                <a:solidFill>
                  <a:srgbClr val="D91C5C"/>
                </a:solidFill>
              </a:rPr>
              <a:t>How can we acknowledge and maximise the value of these differences?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GB" sz="1200" dirty="0">
                <a:solidFill>
                  <a:srgbClr val="D91C5C"/>
                </a:solidFill>
              </a:rPr>
              <a:t>What is the one thing I am going to do differently?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9232" y="4766704"/>
            <a:ext cx="5937364" cy="274637"/>
          </a:xfrm>
        </p:spPr>
        <p:txBody>
          <a:bodyPr/>
          <a:lstStyle/>
          <a:p>
            <a:r>
              <a:rPr lang="en-GB" dirty="0">
                <a:solidFill>
                  <a:srgbClr val="D91C5C"/>
                </a:solidFill>
              </a:rPr>
              <a:t>Team workshop series: Ways of working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B9F2-B4FF-452C-8B6A-FCAF32E52E53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430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298" y="781549"/>
            <a:ext cx="7886700" cy="670641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rgbClr val="D91C5C"/>
                </a:solidFill>
              </a:rPr>
              <a:t>Relationships</a:t>
            </a:r>
            <a:endParaRPr lang="en-US" sz="2200" dirty="0">
              <a:solidFill>
                <a:srgbClr val="D91C5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743" y="1530938"/>
            <a:ext cx="8025124" cy="102599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b="1" dirty="0" smtClean="0"/>
              <a:t>How </a:t>
            </a:r>
            <a:r>
              <a:rPr lang="en-GB" b="1" dirty="0"/>
              <a:t>people prefer to relate with </a:t>
            </a:r>
            <a:r>
              <a:rPr lang="en-GB" b="1" dirty="0" smtClean="0"/>
              <a:t>others</a:t>
            </a:r>
          </a:p>
          <a:p>
            <a:pPr marL="0" lvl="0" indent="0">
              <a:spcBef>
                <a:spcPts val="0"/>
              </a:spcBef>
              <a:spcAft>
                <a:spcPts val="4200"/>
              </a:spcAft>
              <a:buNone/>
              <a:tabLst>
                <a:tab pos="715963" algn="l"/>
              </a:tabLst>
            </a:pPr>
            <a:r>
              <a:rPr lang="en-GB" dirty="0">
                <a:solidFill>
                  <a:srgbClr val="D91C5C"/>
                </a:solidFill>
              </a:rPr>
              <a:t>Do you feel more energised from talking things through with others </a:t>
            </a:r>
            <a:r>
              <a:rPr lang="en-GB" dirty="0" smtClean="0">
                <a:solidFill>
                  <a:srgbClr val="D91C5C"/>
                </a:solidFill>
              </a:rPr>
              <a:t/>
            </a:r>
            <a:br>
              <a:rPr lang="en-GB" dirty="0" smtClean="0">
                <a:solidFill>
                  <a:srgbClr val="D91C5C"/>
                </a:solidFill>
              </a:rPr>
            </a:br>
            <a:r>
              <a:rPr lang="en-GB" dirty="0" smtClean="0">
                <a:solidFill>
                  <a:srgbClr val="D91C5C"/>
                </a:solidFill>
              </a:rPr>
              <a:t>or </a:t>
            </a:r>
            <a:r>
              <a:rPr lang="en-GB" dirty="0">
                <a:solidFill>
                  <a:srgbClr val="D91C5C"/>
                </a:solidFill>
              </a:rPr>
              <a:t>working on your own</a:t>
            </a:r>
            <a:r>
              <a:rPr lang="en-GB" dirty="0" smtClean="0">
                <a:solidFill>
                  <a:srgbClr val="D91C5C"/>
                </a:solidFill>
              </a:rPr>
              <a:t>? 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  <a:tabLst>
                <a:tab pos="715963" algn="l"/>
              </a:tabLst>
            </a:pPr>
            <a:endParaRPr lang="en-GB" dirty="0">
              <a:solidFill>
                <a:srgbClr val="D91C5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9232" y="4766704"/>
            <a:ext cx="5937364" cy="274637"/>
          </a:xfrm>
        </p:spPr>
        <p:txBody>
          <a:bodyPr/>
          <a:lstStyle/>
          <a:p>
            <a:r>
              <a:rPr lang="en-GB" dirty="0">
                <a:solidFill>
                  <a:srgbClr val="D91C5C"/>
                </a:solidFill>
              </a:rPr>
              <a:t>Team workshop series: Ways of working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B9F2-B4FF-452C-8B6A-FCAF32E52E53}" type="slidenum">
              <a:rPr lang="en-GB" smtClean="0"/>
              <a:pPr/>
              <a:t>3</a:t>
            </a:fld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2298" y="3615290"/>
            <a:ext cx="7400102" cy="0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2297" y="2813966"/>
            <a:ext cx="3302236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Calibri" panose="020F0502020204030204" pitchFamily="34" charset="0"/>
                <a:cs typeface="MonTSERRAT"/>
              </a:rPr>
              <a:t>Talking things </a:t>
            </a:r>
            <a:r>
              <a:rPr lang="en-GB" sz="1200" b="1" dirty="0" smtClean="0">
                <a:solidFill>
                  <a:schemeClr val="accent2">
                    <a:lumMod val="75000"/>
                  </a:schemeClr>
                </a:solidFill>
                <a:latin typeface="MonTSERRAT"/>
                <a:ea typeface="Calibri" panose="020F0502020204030204" pitchFamily="34" charset="0"/>
                <a:cs typeface="MonTSERRAT"/>
              </a:rPr>
              <a:t>through 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Calibri" panose="020F0502020204030204" pitchFamily="34" charset="0"/>
                <a:cs typeface="MonTSERRAT"/>
              </a:rPr>
              <a:t>with </a:t>
            </a:r>
            <a:r>
              <a:rPr lang="en-GB" sz="1200" b="1" dirty="0" smtClean="0">
                <a:solidFill>
                  <a:schemeClr val="accent2">
                    <a:lumMod val="75000"/>
                  </a:schemeClr>
                </a:solidFill>
                <a:latin typeface="MonTSERRAT"/>
                <a:ea typeface="Calibri" panose="020F0502020204030204" pitchFamily="34" charset="0"/>
                <a:cs typeface="MonTSERRAT"/>
              </a:rPr>
              <a:t>others</a:t>
            </a:r>
            <a:endParaRPr lang="en-US" sz="1200" b="1" dirty="0">
              <a:solidFill>
                <a:schemeClr val="accent2">
                  <a:lumMod val="75000"/>
                </a:schemeClr>
              </a:solidFill>
              <a:latin typeface="MonTSERRAT"/>
              <a:cs typeface="MonTSERRA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3801" y="2813966"/>
            <a:ext cx="2768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solidFill>
                  <a:schemeClr val="accent2">
                    <a:lumMod val="75000"/>
                  </a:schemeClr>
                </a:solidFill>
                <a:latin typeface="MonTSERRAT"/>
                <a:ea typeface="Calibri" panose="020F0502020204030204" pitchFamily="34" charset="0"/>
                <a:cs typeface="MonTSERRAT"/>
              </a:rPr>
              <a:t>Working </a:t>
            </a:r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Calibri" panose="020F0502020204030204" pitchFamily="34" charset="0"/>
                <a:cs typeface="MonTSERRAT"/>
              </a:rPr>
              <a:t>on </a:t>
            </a:r>
            <a:r>
              <a:rPr lang="en-GB" sz="1200" b="1" dirty="0" smtClean="0">
                <a:solidFill>
                  <a:schemeClr val="accent2">
                    <a:lumMod val="75000"/>
                  </a:schemeClr>
                </a:solidFill>
                <a:latin typeface="MonTSERRAT"/>
                <a:ea typeface="Calibri" panose="020F0502020204030204" pitchFamily="34" charset="0"/>
                <a:cs typeface="MonTSERRAT"/>
              </a:rPr>
              <a:t>your own</a:t>
            </a:r>
            <a:endParaRPr lang="en-US" sz="1200" b="1" dirty="0">
              <a:solidFill>
                <a:schemeClr val="accent2">
                  <a:lumMod val="75000"/>
                </a:schemeClr>
              </a:solidFill>
              <a:latin typeface="MonTSERRAT"/>
              <a:cs typeface="MonTSERRAT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0743" y="3122686"/>
            <a:ext cx="7677990" cy="102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0975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9388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9388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715963" algn="l"/>
              </a:tabLst>
            </a:pPr>
            <a:r>
              <a:rPr lang="en-GB" b="1" dirty="0">
                <a:latin typeface="MonTSERRAT"/>
                <a:ea typeface="Calibri" panose="020F0502020204030204" pitchFamily="34" charset="0"/>
                <a:cs typeface="MonTSERRAT"/>
              </a:rPr>
              <a:t>5            4            3            2            1            0            1            2            3            4            5</a:t>
            </a:r>
          </a:p>
        </p:txBody>
      </p:sp>
    </p:spTree>
    <p:extLst>
      <p:ext uri="{BB962C8B-B14F-4D97-AF65-F5344CB8AC3E}">
        <p14:creationId xmlns:p14="http://schemas.microsoft.com/office/powerpoint/2010/main" val="93394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298" y="781549"/>
            <a:ext cx="7886700" cy="670641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D91C5C"/>
                </a:solidFill>
              </a:rPr>
              <a:t>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743" y="1530938"/>
            <a:ext cx="8025124" cy="102599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b="1" dirty="0" smtClean="0"/>
              <a:t>How </a:t>
            </a:r>
            <a:r>
              <a:rPr lang="en-GB" b="1" dirty="0"/>
              <a:t>people prefer to gather and take in </a:t>
            </a:r>
            <a:r>
              <a:rPr lang="en-GB" b="1" dirty="0" smtClean="0"/>
              <a:t>information</a:t>
            </a:r>
          </a:p>
          <a:p>
            <a:pPr marL="0" lvl="0" indent="0">
              <a:spcBef>
                <a:spcPts val="0"/>
              </a:spcBef>
              <a:spcAft>
                <a:spcPts val="4200"/>
              </a:spcAft>
              <a:buNone/>
              <a:tabLst>
                <a:tab pos="715963" algn="l"/>
              </a:tabLst>
            </a:pPr>
            <a:r>
              <a:rPr lang="en-GB" dirty="0">
                <a:solidFill>
                  <a:srgbClr val="D91C5C"/>
                </a:solidFill>
              </a:rPr>
              <a:t>Do you find that you learn best by doing something or reading about it first</a:t>
            </a:r>
            <a:r>
              <a:rPr lang="en-GB" dirty="0" smtClean="0">
                <a:solidFill>
                  <a:srgbClr val="D91C5C"/>
                </a:solidFill>
              </a:rPr>
              <a:t>? 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  <a:tabLst>
                <a:tab pos="715963" algn="l"/>
              </a:tabLst>
            </a:pPr>
            <a:endParaRPr lang="en-GB" dirty="0">
              <a:solidFill>
                <a:srgbClr val="D91C5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9232" y="4766704"/>
            <a:ext cx="5937364" cy="274637"/>
          </a:xfrm>
        </p:spPr>
        <p:txBody>
          <a:bodyPr/>
          <a:lstStyle/>
          <a:p>
            <a:r>
              <a:rPr lang="en-GB" dirty="0">
                <a:solidFill>
                  <a:srgbClr val="D91C5C"/>
                </a:solidFill>
              </a:rPr>
              <a:t>Team workshop series: Ways of working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B9F2-B4FF-452C-8B6A-FCAF32E52E53}" type="slidenum">
              <a:rPr lang="en-GB" smtClean="0"/>
              <a:pPr/>
              <a:t>4</a:t>
            </a:fld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2298" y="3615290"/>
            <a:ext cx="7400102" cy="0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2297" y="2813966"/>
            <a:ext cx="3302236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Calibri" panose="020F0502020204030204" pitchFamily="34" charset="0"/>
                <a:cs typeface="MonTSERRAT"/>
              </a:rPr>
              <a:t>Learn by doing first</a:t>
            </a:r>
            <a:endParaRPr lang="en-GB" sz="1200" b="1" dirty="0">
              <a:solidFill>
                <a:schemeClr val="accent2">
                  <a:lumMod val="75000"/>
                </a:schemeClr>
              </a:solidFill>
              <a:latin typeface="MonTSERRAT"/>
              <a:ea typeface="Calibri" panose="020F0502020204030204" pitchFamily="34" charset="0"/>
              <a:cs typeface="MonTSERRA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3801" y="2813966"/>
            <a:ext cx="2768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Calibri" panose="020F0502020204030204" pitchFamily="34" charset="0"/>
                <a:cs typeface="MonTSERRAT"/>
              </a:rPr>
              <a:t>Learn by reading about it first</a:t>
            </a:r>
            <a:endParaRPr lang="en-US" sz="1200" b="1" dirty="0">
              <a:solidFill>
                <a:schemeClr val="accent2">
                  <a:lumMod val="75000"/>
                </a:schemeClr>
              </a:solidFill>
              <a:latin typeface="MonTSERRAT"/>
              <a:cs typeface="MonTSERRAT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90743" y="3122686"/>
            <a:ext cx="7677990" cy="102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0975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9388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9388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715963" algn="l"/>
              </a:tabLst>
            </a:pPr>
            <a:r>
              <a:rPr lang="en-GB" b="1" dirty="0">
                <a:latin typeface="MonTSERRAT"/>
                <a:ea typeface="Calibri" panose="020F0502020204030204" pitchFamily="34" charset="0"/>
                <a:cs typeface="MonTSERRAT"/>
              </a:rPr>
              <a:t>5            4            3            2            1            0            1            2            3            4            5</a:t>
            </a:r>
          </a:p>
        </p:txBody>
      </p:sp>
    </p:spTree>
    <p:extLst>
      <p:ext uri="{BB962C8B-B14F-4D97-AF65-F5344CB8AC3E}">
        <p14:creationId xmlns:p14="http://schemas.microsoft.com/office/powerpoint/2010/main" val="185336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298" y="781549"/>
            <a:ext cx="7886700" cy="670641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D91C5C"/>
                </a:solidFill>
              </a:rPr>
              <a:t>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743" y="1530938"/>
            <a:ext cx="8025124" cy="102599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b="1" dirty="0" smtClean="0"/>
              <a:t>How </a:t>
            </a:r>
            <a:r>
              <a:rPr lang="en-GB" b="1" dirty="0"/>
              <a:t>people prefer to make </a:t>
            </a:r>
            <a:r>
              <a:rPr lang="en-GB" b="1" dirty="0" smtClean="0"/>
              <a:t>decisions</a:t>
            </a:r>
          </a:p>
          <a:p>
            <a:pPr marL="0" lvl="0" indent="0">
              <a:spcBef>
                <a:spcPts val="0"/>
              </a:spcBef>
              <a:spcAft>
                <a:spcPts val="4200"/>
              </a:spcAft>
              <a:buNone/>
              <a:tabLst>
                <a:tab pos="715963" algn="l"/>
              </a:tabLst>
            </a:pPr>
            <a:r>
              <a:rPr lang="en-GB" dirty="0" smtClean="0">
                <a:solidFill>
                  <a:srgbClr val="D91C5C"/>
                </a:solidFill>
              </a:rPr>
              <a:t>When making decisions do you like to gather all the data and information </a:t>
            </a:r>
            <a:br>
              <a:rPr lang="en-GB" dirty="0" smtClean="0">
                <a:solidFill>
                  <a:srgbClr val="D91C5C"/>
                </a:solidFill>
              </a:rPr>
            </a:br>
            <a:r>
              <a:rPr lang="en-GB" dirty="0" smtClean="0">
                <a:solidFill>
                  <a:srgbClr val="D91C5C"/>
                </a:solidFill>
              </a:rPr>
              <a:t>or use gut feel/instinct? 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  <a:tabLst>
                <a:tab pos="715963" algn="l"/>
              </a:tabLst>
            </a:pPr>
            <a:endParaRPr lang="en-GB" dirty="0">
              <a:solidFill>
                <a:srgbClr val="D91C5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9232" y="4766704"/>
            <a:ext cx="5937364" cy="274637"/>
          </a:xfrm>
        </p:spPr>
        <p:txBody>
          <a:bodyPr/>
          <a:lstStyle/>
          <a:p>
            <a:r>
              <a:rPr lang="en-GB" dirty="0">
                <a:solidFill>
                  <a:srgbClr val="D91C5C"/>
                </a:solidFill>
              </a:rPr>
              <a:t>Team workshop series: </a:t>
            </a:r>
            <a:r>
              <a:rPr lang="en-GB" dirty="0" smtClean="0">
                <a:solidFill>
                  <a:srgbClr val="D91C5C"/>
                </a:solidFill>
              </a:rPr>
              <a:t>Ways of working</a:t>
            </a:r>
            <a:endParaRPr lang="en-GB" dirty="0">
              <a:solidFill>
                <a:srgbClr val="D91C5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B9F2-B4FF-452C-8B6A-FCAF32E52E53}" type="slidenum">
              <a:rPr lang="en-GB" smtClean="0"/>
              <a:pPr/>
              <a:t>5</a:t>
            </a:fld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2298" y="3615290"/>
            <a:ext cx="7400102" cy="0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2297" y="2813966"/>
            <a:ext cx="3302236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Calibri" panose="020F0502020204030204" pitchFamily="34" charset="0"/>
                <a:cs typeface="MonTSERRAT"/>
              </a:rPr>
              <a:t>Gather data/information</a:t>
            </a:r>
            <a:endParaRPr lang="en-US" sz="1200" b="1" dirty="0">
              <a:solidFill>
                <a:schemeClr val="accent2">
                  <a:lumMod val="75000"/>
                </a:schemeClr>
              </a:solidFill>
              <a:latin typeface="MonTSERRAT"/>
              <a:cs typeface="MonTSERRA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3801" y="2813966"/>
            <a:ext cx="2768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Calibri" panose="020F0502020204030204" pitchFamily="34" charset="0"/>
                <a:cs typeface="MonTSERRAT"/>
              </a:rPr>
              <a:t>Use gut feel/instinct</a:t>
            </a:r>
            <a:endParaRPr lang="en-US" sz="1200" b="1" dirty="0">
              <a:solidFill>
                <a:schemeClr val="accent2">
                  <a:lumMod val="75000"/>
                </a:schemeClr>
              </a:solidFill>
              <a:latin typeface="MonTSERRAT"/>
              <a:cs typeface="MonTSERRAT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0743" y="3122686"/>
            <a:ext cx="7677990" cy="102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0975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9388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9388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715963" algn="l"/>
              </a:tabLst>
            </a:pPr>
            <a:r>
              <a:rPr lang="en-GB" b="1" dirty="0">
                <a:latin typeface="MonTSERRAT"/>
                <a:ea typeface="Calibri" panose="020F0502020204030204" pitchFamily="34" charset="0"/>
                <a:cs typeface="MonTSERRAT"/>
              </a:rPr>
              <a:t>5            4            3            2            1            0            1            2            3            4            5</a:t>
            </a:r>
          </a:p>
        </p:txBody>
      </p:sp>
    </p:spTree>
    <p:extLst>
      <p:ext uri="{BB962C8B-B14F-4D97-AF65-F5344CB8AC3E}">
        <p14:creationId xmlns:p14="http://schemas.microsoft.com/office/powerpoint/2010/main" val="63263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298" y="781549"/>
            <a:ext cx="7886700" cy="670641"/>
          </a:xfrm>
        </p:spPr>
        <p:txBody>
          <a:bodyPr>
            <a:noAutofit/>
          </a:bodyPr>
          <a:lstStyle/>
          <a:p>
            <a:r>
              <a:rPr lang="en-US" sz="2200" dirty="0" err="1">
                <a:solidFill>
                  <a:srgbClr val="D91C5C"/>
                </a:solidFill>
              </a:rPr>
              <a:t>Organisation</a:t>
            </a:r>
            <a:endParaRPr lang="en-US" sz="2200" dirty="0">
              <a:solidFill>
                <a:srgbClr val="D91C5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743" y="1530938"/>
            <a:ext cx="8025124" cy="102599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b="1" dirty="0"/>
              <a:t>How prefer to organise themselves and others</a:t>
            </a:r>
            <a:endParaRPr lang="en-GB" b="1" dirty="0" smtClean="0"/>
          </a:p>
          <a:p>
            <a:pPr marL="0" lvl="0" indent="0">
              <a:spcBef>
                <a:spcPts val="0"/>
              </a:spcBef>
              <a:spcAft>
                <a:spcPts val="4200"/>
              </a:spcAft>
              <a:buNone/>
              <a:tabLst>
                <a:tab pos="715963" algn="l"/>
              </a:tabLst>
            </a:pPr>
            <a:r>
              <a:rPr lang="en-GB" dirty="0">
                <a:solidFill>
                  <a:srgbClr val="D91C5C"/>
                </a:solidFill>
              </a:rPr>
              <a:t>Do you prefer to follow a method and work in a structured way or are you more comfortable ‘feeling your way’ through a process and working in a flexible way?</a:t>
            </a:r>
            <a:r>
              <a:rPr lang="en-GB" dirty="0" smtClean="0">
                <a:solidFill>
                  <a:srgbClr val="D91C5C"/>
                </a:solidFill>
              </a:rPr>
              <a:t> 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  <a:tabLst>
                <a:tab pos="715963" algn="l"/>
              </a:tabLst>
            </a:pPr>
            <a:endParaRPr lang="en-GB" dirty="0">
              <a:solidFill>
                <a:srgbClr val="D91C5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9232" y="4766704"/>
            <a:ext cx="5937364" cy="274637"/>
          </a:xfrm>
        </p:spPr>
        <p:txBody>
          <a:bodyPr/>
          <a:lstStyle/>
          <a:p>
            <a:r>
              <a:rPr lang="en-GB" dirty="0">
                <a:solidFill>
                  <a:srgbClr val="D91C5C"/>
                </a:solidFill>
              </a:rPr>
              <a:t>Team workshop series: </a:t>
            </a:r>
            <a:r>
              <a:rPr lang="en-GB" dirty="0" smtClean="0">
                <a:solidFill>
                  <a:srgbClr val="D91C5C"/>
                </a:solidFill>
              </a:rPr>
              <a:t>Ways of working</a:t>
            </a:r>
            <a:endParaRPr lang="en-GB" dirty="0">
              <a:solidFill>
                <a:srgbClr val="D91C5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B9F2-B4FF-452C-8B6A-FCAF32E52E53}" type="slidenum">
              <a:rPr lang="en-GB" smtClean="0"/>
              <a:pPr/>
              <a:t>6</a:t>
            </a:fld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2298" y="3615290"/>
            <a:ext cx="7400102" cy="0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2297" y="2813966"/>
            <a:ext cx="3302236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Calibri" panose="020F0502020204030204" pitchFamily="34" charset="0"/>
                <a:cs typeface="MonTSERRAT"/>
              </a:rPr>
              <a:t>Structured way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3801" y="2813966"/>
            <a:ext cx="2768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Calibri" panose="020F0502020204030204" pitchFamily="34" charset="0"/>
                <a:cs typeface="MonTSERRAT"/>
              </a:rPr>
              <a:t>Flexible way</a:t>
            </a:r>
            <a:endParaRPr lang="en-US" sz="1200" b="1" dirty="0">
              <a:solidFill>
                <a:schemeClr val="accent2">
                  <a:lumMod val="75000"/>
                </a:schemeClr>
              </a:solidFill>
              <a:latin typeface="MonTSERRAT"/>
              <a:cs typeface="MonTSERRAT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0743" y="3122686"/>
            <a:ext cx="7677990" cy="102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0975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9388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9388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715963" algn="l"/>
              </a:tabLst>
            </a:pPr>
            <a:r>
              <a:rPr lang="en-GB" b="1" dirty="0">
                <a:latin typeface="MonTSERRAT"/>
                <a:ea typeface="Calibri" panose="020F0502020204030204" pitchFamily="34" charset="0"/>
                <a:cs typeface="MonTSERRAT"/>
              </a:rPr>
              <a:t>5            4            3            2            1            0            1            2            3            4            5</a:t>
            </a:r>
          </a:p>
        </p:txBody>
      </p:sp>
    </p:spTree>
    <p:extLst>
      <p:ext uri="{BB962C8B-B14F-4D97-AF65-F5344CB8AC3E}">
        <p14:creationId xmlns:p14="http://schemas.microsoft.com/office/powerpoint/2010/main" val="388344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298" y="781549"/>
            <a:ext cx="7886700" cy="670641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rgbClr val="D91C5C"/>
                </a:solidFill>
              </a:rPr>
              <a:t>Video links</a:t>
            </a:r>
            <a:endParaRPr lang="en-US" sz="2200" dirty="0">
              <a:solidFill>
                <a:srgbClr val="D91C5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9232" y="4766704"/>
            <a:ext cx="5937364" cy="274637"/>
          </a:xfrm>
        </p:spPr>
        <p:txBody>
          <a:bodyPr/>
          <a:lstStyle/>
          <a:p>
            <a:r>
              <a:rPr lang="en-GB" dirty="0">
                <a:solidFill>
                  <a:srgbClr val="D91C5C"/>
                </a:solidFill>
              </a:rPr>
              <a:t>Team workshop series: </a:t>
            </a:r>
            <a:r>
              <a:rPr lang="en-GB" dirty="0" smtClean="0">
                <a:solidFill>
                  <a:srgbClr val="D91C5C"/>
                </a:solidFill>
              </a:rPr>
              <a:t>Ways of working</a:t>
            </a:r>
            <a:endParaRPr lang="en-GB" dirty="0">
              <a:solidFill>
                <a:srgbClr val="D91C5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B9F2-B4FF-452C-8B6A-FCAF32E52E53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7" name="Picture 6" descr="ptOhoizsHawhd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5" y="1727198"/>
            <a:ext cx="3478528" cy="1956672"/>
          </a:xfrm>
          <a:prstGeom prst="rect">
            <a:avLst/>
          </a:prstGeom>
          <a:ln w="12700" cmpd="sng">
            <a:solidFill>
              <a:schemeClr val="accent2">
                <a:lumMod val="75000"/>
              </a:schemeClr>
            </a:solidFill>
          </a:ln>
        </p:spPr>
      </p:pic>
      <p:pic>
        <p:nvPicPr>
          <p:cNvPr id="18" name="Picture 1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06" y="1727198"/>
            <a:ext cx="3478529" cy="1956672"/>
          </a:xfrm>
          <a:prstGeom prst="rect">
            <a:avLst/>
          </a:prstGeom>
          <a:ln w="12700" cmpd="sng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6896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298" y="781549"/>
            <a:ext cx="7886700" cy="670641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D91C5C"/>
                </a:solidFill>
              </a:rPr>
              <a:t>Thank you and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743" y="1530937"/>
            <a:ext cx="7886700" cy="276524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b="1" dirty="0"/>
              <a:t>Thank you for attending this workshop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  <a:tabLst>
                <a:tab pos="715963" algn="l"/>
              </a:tabLst>
            </a:pPr>
            <a:r>
              <a:rPr lang="en-GB">
                <a:solidFill>
                  <a:srgbClr val="D91C5C"/>
                </a:solidFill>
              </a:rPr>
              <a:t>Please fill in the brief </a:t>
            </a:r>
            <a:r>
              <a:rPr lang="en-GB">
                <a:solidFill>
                  <a:srgbClr val="D91C5C"/>
                </a:solidFill>
                <a:hlinkClick r:id="rId2"/>
              </a:rPr>
              <a:t>online feedback survey</a:t>
            </a:r>
            <a:r>
              <a:rPr lang="en-GB">
                <a:solidFill>
                  <a:srgbClr val="D91C5C"/>
                </a:solidFill>
              </a:rPr>
              <a:t> for the Academy so that we may continue to learn and improve the sessions we run. </a:t>
            </a:r>
            <a:endParaRPr lang="en-GB" dirty="0">
              <a:solidFill>
                <a:srgbClr val="D91C5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9232" y="4766704"/>
            <a:ext cx="5937364" cy="274637"/>
          </a:xfrm>
        </p:spPr>
        <p:txBody>
          <a:bodyPr/>
          <a:lstStyle/>
          <a:p>
            <a:r>
              <a:rPr lang="en-GB" dirty="0">
                <a:solidFill>
                  <a:srgbClr val="D91C5C"/>
                </a:solidFill>
              </a:rPr>
              <a:t>Team workshop series: Ways of working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B9F2-B4FF-452C-8B6A-FCAF32E52E53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960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298" y="781549"/>
            <a:ext cx="7886700" cy="670641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D91C5C"/>
                </a:solidFill>
              </a:rPr>
              <a:t>Want to know more</a:t>
            </a:r>
            <a:r>
              <a:rPr lang="en-US" sz="2200" dirty="0" smtClean="0">
                <a:solidFill>
                  <a:srgbClr val="D91C5C"/>
                </a:solidFill>
              </a:rPr>
              <a:t>?</a:t>
            </a:r>
            <a:endParaRPr lang="en-US" sz="2200" dirty="0">
              <a:solidFill>
                <a:srgbClr val="D91C5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743" y="1530937"/>
            <a:ext cx="7886700" cy="276524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b="1" dirty="0"/>
              <a:t>Four workshops:</a:t>
            </a:r>
            <a:endParaRPr lang="en-GB" b="1" dirty="0" smtClean="0"/>
          </a:p>
          <a:p>
            <a:pPr marL="342900" lvl="0" indent="-342900">
              <a:spcBef>
                <a:spcPts val="0"/>
              </a:spcBef>
              <a:spcAft>
                <a:spcPts val="400"/>
              </a:spcAft>
              <a:buFont typeface="Wingdings" charset="2"/>
              <a:buChar char="§"/>
              <a:tabLst>
                <a:tab pos="715963" algn="l"/>
              </a:tabLst>
            </a:pPr>
            <a:r>
              <a:rPr lang="en-GB" dirty="0">
                <a:solidFill>
                  <a:srgbClr val="D91C5C"/>
                </a:solidFill>
              </a:rPr>
              <a:t>Why is diversity and inclusion important?</a:t>
            </a:r>
          </a:p>
          <a:p>
            <a:pPr marL="342900" lvl="0" indent="-342900">
              <a:spcBef>
                <a:spcPts val="0"/>
              </a:spcBef>
              <a:spcAft>
                <a:spcPts val="400"/>
              </a:spcAft>
              <a:buFont typeface="Wingdings" charset="2"/>
              <a:buChar char="§"/>
            </a:pPr>
            <a:r>
              <a:rPr lang="en-GB" dirty="0">
                <a:solidFill>
                  <a:srgbClr val="D91C5C"/>
                </a:solidFill>
              </a:rPr>
              <a:t>Language and banter</a:t>
            </a:r>
          </a:p>
          <a:p>
            <a:pPr marL="342900" lvl="0" indent="-342900">
              <a:spcBef>
                <a:spcPts val="0"/>
              </a:spcBef>
              <a:spcAft>
                <a:spcPts val="400"/>
              </a:spcAft>
              <a:buFont typeface="Wingdings" charset="2"/>
              <a:buChar char="§"/>
            </a:pPr>
            <a:r>
              <a:rPr lang="en-GB" dirty="0">
                <a:solidFill>
                  <a:srgbClr val="D91C5C"/>
                </a:solidFill>
              </a:rPr>
              <a:t>Ways of </a:t>
            </a:r>
            <a:r>
              <a:rPr lang="en-GB" dirty="0" smtClean="0">
                <a:solidFill>
                  <a:srgbClr val="D91C5C"/>
                </a:solidFill>
              </a:rPr>
              <a:t>working</a:t>
            </a:r>
            <a:endParaRPr lang="en-GB" dirty="0">
              <a:solidFill>
                <a:srgbClr val="D91C5C"/>
              </a:solidFill>
            </a:endParaRPr>
          </a:p>
          <a:p>
            <a:pPr marL="342900" lvl="0" indent="-342900">
              <a:spcBef>
                <a:spcPts val="0"/>
              </a:spcBef>
              <a:spcAft>
                <a:spcPts val="400"/>
              </a:spcAft>
              <a:buFont typeface="Wingdings" charset="2"/>
              <a:buChar char="§"/>
            </a:pPr>
            <a:r>
              <a:rPr lang="en-GB" dirty="0">
                <a:solidFill>
                  <a:srgbClr val="D91C5C"/>
                </a:solidFill>
              </a:rPr>
              <a:t>Problem-solving</a:t>
            </a:r>
          </a:p>
          <a:p>
            <a:pPr marL="0" lvl="0" indent="0">
              <a:spcAft>
                <a:spcPts val="300"/>
              </a:spcAft>
              <a:buNone/>
            </a:pPr>
            <a:r>
              <a:rPr lang="en-GB" dirty="0" smtClean="0">
                <a:hlinkClick r:id="rId2"/>
              </a:rPr>
              <a:t>www.raeng.org.uk/teamworkshops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9232" y="4766704"/>
            <a:ext cx="5937364" cy="274637"/>
          </a:xfrm>
        </p:spPr>
        <p:txBody>
          <a:bodyPr/>
          <a:lstStyle/>
          <a:p>
            <a:r>
              <a:rPr lang="en-GB" dirty="0">
                <a:solidFill>
                  <a:srgbClr val="D91C5C"/>
                </a:solidFill>
              </a:rPr>
              <a:t>Team workshop series: Ways of working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B9F2-B4FF-452C-8B6A-FCAF32E52E53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6" name="Picture 5" descr="inclusive-cultures-cov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645" y="1352550"/>
            <a:ext cx="1980005" cy="2800350"/>
          </a:xfrm>
          <a:prstGeom prst="rect">
            <a:avLst/>
          </a:prstGeom>
          <a:ln w="3175" cmpd="sng">
            <a:solidFill>
              <a:srgbClr val="1081C8"/>
            </a:solidFill>
          </a:ln>
        </p:spPr>
      </p:pic>
    </p:spTree>
    <p:extLst>
      <p:ext uri="{BB962C8B-B14F-4D97-AF65-F5344CB8AC3E}">
        <p14:creationId xmlns:p14="http://schemas.microsoft.com/office/powerpoint/2010/main" val="397843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AE_Powerpoint Template_Widescreen">
  <a:themeElements>
    <a:clrScheme name="Custom 1 1">
      <a:dk1>
        <a:srgbClr val="000000"/>
      </a:dk1>
      <a:lt1>
        <a:sysClr val="window" lastClr="FFFFFF"/>
      </a:lt1>
      <a:dk2>
        <a:srgbClr val="21176B"/>
      </a:dk2>
      <a:lt2>
        <a:srgbClr val="E7E6E6"/>
      </a:lt2>
      <a:accent1>
        <a:srgbClr val="21176B"/>
      </a:accent1>
      <a:accent2>
        <a:srgbClr val="24D6D1"/>
      </a:accent2>
      <a:accent3>
        <a:srgbClr val="D91C5C"/>
      </a:accent3>
      <a:accent4>
        <a:srgbClr val="FFD600"/>
      </a:accent4>
      <a:accent5>
        <a:srgbClr val="D91C5C"/>
      </a:accent5>
      <a:accent6>
        <a:srgbClr val="3DB876"/>
      </a:accent6>
      <a:hlink>
        <a:srgbClr val="221C5A"/>
      </a:hlink>
      <a:folHlink>
        <a:srgbClr val="F08118"/>
      </a:folHlink>
    </a:clrScheme>
    <a:fontScheme name="Montserrat">
      <a:majorFont>
        <a:latin typeface="Montserrat Medium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RAE_Powerpoint Template_Widescreen" id="{18589AFC-9647-47A6-8B90-D267298A62F9}" vid="{03B31CB5-99F0-433E-B51C-6FC7B89CF495}"/>
    </a:ext>
  </a:extLst>
</a:theme>
</file>

<file path=ppt/theme/theme2.xml><?xml version="1.0" encoding="utf-8"?>
<a:theme xmlns:a="http://schemas.openxmlformats.org/drawingml/2006/main" name="Custom Design">
  <a:themeElements>
    <a:clrScheme name="ALT hyperlink">
      <a:dk1>
        <a:srgbClr val="000000"/>
      </a:dk1>
      <a:lt1>
        <a:sysClr val="window" lastClr="FFFFFF"/>
      </a:lt1>
      <a:dk2>
        <a:srgbClr val="21176B"/>
      </a:dk2>
      <a:lt2>
        <a:srgbClr val="E7E6E6"/>
      </a:lt2>
      <a:accent1>
        <a:srgbClr val="21176B"/>
      </a:accent1>
      <a:accent2>
        <a:srgbClr val="24D6D1"/>
      </a:accent2>
      <a:accent3>
        <a:srgbClr val="F73600"/>
      </a:accent3>
      <a:accent4>
        <a:srgbClr val="FFD600"/>
      </a:accent4>
      <a:accent5>
        <a:srgbClr val="D91C5C"/>
      </a:accent5>
      <a:accent6>
        <a:srgbClr val="3DB876"/>
      </a:accent6>
      <a:hlink>
        <a:srgbClr val="FFFFFF"/>
      </a:hlink>
      <a:folHlink>
        <a:srgbClr val="F0811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RAE_Powerpoint Template_Widescreen.potx</Template>
  <TotalTime>378</TotalTime>
  <Words>496</Words>
  <Application>Microsoft Macintosh PowerPoint</Application>
  <PresentationFormat>On-screen Show (16:9)</PresentationFormat>
  <Paragraphs>68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RAE_Powerpoint Template_Widescreen</vt:lpstr>
      <vt:lpstr>Custom Design</vt:lpstr>
      <vt:lpstr>PowerPoint Presentation</vt:lpstr>
      <vt:lpstr>Ways of working</vt:lpstr>
      <vt:lpstr>Relationships</vt:lpstr>
      <vt:lpstr>Information</vt:lpstr>
      <vt:lpstr>Decisions</vt:lpstr>
      <vt:lpstr>Organisation</vt:lpstr>
      <vt:lpstr>Video links</vt:lpstr>
      <vt:lpstr>Thank you and feedback</vt:lpstr>
      <vt:lpstr>Want to know more?</vt:lpstr>
      <vt:lpstr>About us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Harbon</dc:creator>
  <cp:lastModifiedBy>Paul Revell</cp:lastModifiedBy>
  <cp:revision>92</cp:revision>
  <dcterms:created xsi:type="dcterms:W3CDTF">2020-07-22T11:15:50Z</dcterms:created>
  <dcterms:modified xsi:type="dcterms:W3CDTF">2020-09-19T12:55:28Z</dcterms:modified>
</cp:coreProperties>
</file>