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 id="2147483709" r:id="rId2"/>
  </p:sldMasterIdLst>
  <p:notesMasterIdLst>
    <p:notesMasterId r:id="rId42"/>
  </p:notesMasterIdLst>
  <p:handoutMasterIdLst>
    <p:handoutMasterId r:id="rId43"/>
  </p:handoutMasterIdLst>
  <p:sldIdLst>
    <p:sldId id="268" r:id="rId3"/>
    <p:sldId id="293"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288" r:id="rId36"/>
    <p:sldId id="326" r:id="rId37"/>
    <p:sldId id="327" r:id="rId38"/>
    <p:sldId id="290" r:id="rId39"/>
    <p:sldId id="292" r:id="rId40"/>
    <p:sldId id="291"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FFBD"/>
    <a:srgbClr val="B2BFF0"/>
    <a:srgbClr val="7DE5E3"/>
    <a:srgbClr val="24D6D1"/>
    <a:srgbClr val="F73600"/>
    <a:srgbClr val="D91C5C"/>
    <a:srgbClr val="00F291"/>
    <a:srgbClr val="211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20466" autoAdjust="0"/>
    <p:restoredTop sz="96208" autoAdjust="0"/>
  </p:normalViewPr>
  <p:slideViewPr>
    <p:cSldViewPr snapToGrid="0" snapToObjects="1">
      <p:cViewPr>
        <p:scale>
          <a:sx n="100" d="100"/>
          <a:sy n="100" d="100"/>
        </p:scale>
        <p:origin x="-1912" y="-1440"/>
      </p:cViewPr>
      <p:guideLst>
        <p:guide orient="horz" pos="1620"/>
        <p:guide pos="2880"/>
      </p:guideLst>
    </p:cSldViewPr>
  </p:slideViewPr>
  <p:outlineViewPr>
    <p:cViewPr>
      <p:scale>
        <a:sx n="33" d="100"/>
        <a:sy n="33" d="100"/>
      </p:scale>
      <p:origin x="8" y="4504"/>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6A046DB-F5D2-4BC1-B859-49BEA0D8BF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9A15BFB1-171D-4374-BD71-206EA23D79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34C8AE-75D4-41D5-BD10-AAF2059743CB}" type="datetimeFigureOut">
              <a:rPr lang="en-GB" smtClean="0"/>
              <a:t>21/09/20</a:t>
            </a:fld>
            <a:endParaRPr lang="en-GB"/>
          </a:p>
        </p:txBody>
      </p:sp>
      <p:sp>
        <p:nvSpPr>
          <p:cNvPr id="4" name="Footer Placeholder 3">
            <a:extLst>
              <a:ext uri="{FF2B5EF4-FFF2-40B4-BE49-F238E27FC236}">
                <a16:creationId xmlns:a16="http://schemas.microsoft.com/office/drawing/2014/main" xmlns="" id="{97A22971-4428-4D69-AE46-BE12DC5AF2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64337A85-C876-422C-A5F9-E93D86940C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85BD7D-5971-4981-8645-9B95A30506BB}" type="slidenum">
              <a:rPr lang="en-GB" smtClean="0"/>
              <a:t>‹#›</a:t>
            </a:fld>
            <a:endParaRPr lang="en-GB"/>
          </a:p>
        </p:txBody>
      </p:sp>
    </p:spTree>
    <p:extLst>
      <p:ext uri="{BB962C8B-B14F-4D97-AF65-F5344CB8AC3E}">
        <p14:creationId xmlns:p14="http://schemas.microsoft.com/office/powerpoint/2010/main" val="4227930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67806-1B1F-40B9-A9F5-0942A832990F}" type="datetimeFigureOut">
              <a:rPr lang="en-GB" smtClean="0"/>
              <a:t>21/09/20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B38B5-3E26-40F6-B3AE-BD66E29168B3}" type="slidenum">
              <a:rPr lang="en-GB" smtClean="0"/>
              <a:t>‹#›</a:t>
            </a:fld>
            <a:endParaRPr lang="en-GB"/>
          </a:p>
        </p:txBody>
      </p:sp>
    </p:spTree>
    <p:extLst>
      <p:ext uri="{BB962C8B-B14F-4D97-AF65-F5344CB8AC3E}">
        <p14:creationId xmlns:p14="http://schemas.microsoft.com/office/powerpoint/2010/main" val="375142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chemeClr val="accent3"/>
                </a:solidFill>
                <a:latin typeface="Montserrat" panose="00000500000000000000" pitchFamily="2" charset="0"/>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4" name="Picture 3">
            <a:extLst>
              <a:ext uri="{FF2B5EF4-FFF2-40B4-BE49-F238E27FC236}">
                <a16:creationId xmlns:a16="http://schemas.microsoft.com/office/drawing/2014/main" xmlns="" id="{152DB9F5-303C-48BB-BE8C-2C666750FB73}"/>
              </a:ext>
            </a:extLst>
          </p:cNvPr>
          <p:cNvPicPr>
            <a:picLocks noChangeAspect="1"/>
          </p:cNvPicPr>
          <p:nvPr userDrawn="1"/>
        </p:nvPicPr>
        <p:blipFill>
          <a:blip r:embed="rId3"/>
          <a:stretch>
            <a:fillRect/>
          </a:stretch>
        </p:blipFill>
        <p:spPr>
          <a:xfrm>
            <a:off x="366142" y="289711"/>
            <a:ext cx="2169870" cy="615566"/>
          </a:xfrm>
          <a:prstGeom prst="rect">
            <a:avLst/>
          </a:prstGeom>
        </p:spPr>
      </p:pic>
    </p:spTree>
    <p:extLst>
      <p:ext uri="{BB962C8B-B14F-4D97-AF65-F5344CB8AC3E}">
        <p14:creationId xmlns:p14="http://schemas.microsoft.com/office/powerpoint/2010/main" val="1390201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_Gradi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0809E2C-92B3-473A-8634-027ADF432B6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2"/>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4754EE2A-ED43-4519-BDA6-11EA81D7FD78}"/>
              </a:ext>
            </a:extLst>
          </p:cNvPr>
          <p:cNvSpPr>
            <a:spLocks noChangeAspect="1"/>
          </p:cNvSpPr>
          <p:nvPr userDrawn="1"/>
        </p:nvSpPr>
        <p:spPr>
          <a:xfrm>
            <a:off x="2484128" y="701286"/>
            <a:ext cx="4175743" cy="3977718"/>
          </a:xfrm>
          <a:prstGeom prst="heptagon">
            <a:avLst/>
          </a:prstGeom>
          <a:blipFill>
            <a:blip r:embed="rId3"/>
            <a:stretch>
              <a:fillRect l="-14311" t="-1719" r="-14311" b="-7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61130"/>
            <a:ext cx="3111500" cy="3281084"/>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180026420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Quotes 1">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118268-4028-4D91-A34E-20D09C6B70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15" name="Heptagon 14">
            <a:extLst>
              <a:ext uri="{FF2B5EF4-FFF2-40B4-BE49-F238E27FC236}">
                <a16:creationId xmlns:a16="http://schemas.microsoft.com/office/drawing/2014/main" xmlns="" id="{CC4BDC1F-A642-4A10-84D5-B15487E163E6}"/>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6" name="Heptagon 15">
            <a:extLst>
              <a:ext uri="{FF2B5EF4-FFF2-40B4-BE49-F238E27FC236}">
                <a16:creationId xmlns:a16="http://schemas.microsoft.com/office/drawing/2014/main" xmlns="" id="{BDE5E292-3A34-40FF-8179-9835C8FAE43D}"/>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7" name="Heptagon 16">
            <a:extLst>
              <a:ext uri="{FF2B5EF4-FFF2-40B4-BE49-F238E27FC236}">
                <a16:creationId xmlns:a16="http://schemas.microsoft.com/office/drawing/2014/main" xmlns="" id="{206B25AA-14CB-46EA-A7FB-173AA72B5DF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8" name="Text Placeholder 19">
            <a:extLst>
              <a:ext uri="{FF2B5EF4-FFF2-40B4-BE49-F238E27FC236}">
                <a16:creationId xmlns:a16="http://schemas.microsoft.com/office/drawing/2014/main" xmlns="" id="{5FEB5672-8FBE-49A5-B782-6D2DAB8F69FD}"/>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19" name="Text Placeholder 19">
            <a:extLst>
              <a:ext uri="{FF2B5EF4-FFF2-40B4-BE49-F238E27FC236}">
                <a16:creationId xmlns:a16="http://schemas.microsoft.com/office/drawing/2014/main" xmlns="" id="{34D7D0D9-E253-446F-B2DE-1316725D7089}"/>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0" name="Text Placeholder 19">
            <a:extLst>
              <a:ext uri="{FF2B5EF4-FFF2-40B4-BE49-F238E27FC236}">
                <a16:creationId xmlns:a16="http://schemas.microsoft.com/office/drawing/2014/main" xmlns="" id="{5B4ED7F1-5314-4072-9A25-8246079A9D5E}"/>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318090703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Quotes 2">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38B07DC-9043-4AE9-A94B-0DA960195A1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9" name="Heptagon 28">
            <a:extLst>
              <a:ext uri="{FF2B5EF4-FFF2-40B4-BE49-F238E27FC236}">
                <a16:creationId xmlns:a16="http://schemas.microsoft.com/office/drawing/2014/main" xmlns="" id="{6C23BDD4-7AF9-4C87-9DB2-5202218818B1}"/>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0" name="Heptagon 29">
            <a:extLst>
              <a:ext uri="{FF2B5EF4-FFF2-40B4-BE49-F238E27FC236}">
                <a16:creationId xmlns:a16="http://schemas.microsoft.com/office/drawing/2014/main" xmlns="" id="{BFD27442-7CC6-4B31-AB83-B4B18BF39697}"/>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1" name="Heptagon 30">
            <a:extLst>
              <a:ext uri="{FF2B5EF4-FFF2-40B4-BE49-F238E27FC236}">
                <a16:creationId xmlns:a16="http://schemas.microsoft.com/office/drawing/2014/main" xmlns="" id="{7A8D81AE-F746-42B3-A0A5-0818717A319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2" name="Text Placeholder 19">
            <a:extLst>
              <a:ext uri="{FF2B5EF4-FFF2-40B4-BE49-F238E27FC236}">
                <a16:creationId xmlns:a16="http://schemas.microsoft.com/office/drawing/2014/main" xmlns="" id="{593EE585-3C56-4281-8A92-999434611153}"/>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3" name="Text Placeholder 19">
            <a:extLst>
              <a:ext uri="{FF2B5EF4-FFF2-40B4-BE49-F238E27FC236}">
                <a16:creationId xmlns:a16="http://schemas.microsoft.com/office/drawing/2014/main" xmlns="" id="{4C432E1F-CA71-4385-AAAA-6F33E045B0C0}"/>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4" name="Text Placeholder 19">
            <a:extLst>
              <a:ext uri="{FF2B5EF4-FFF2-40B4-BE49-F238E27FC236}">
                <a16:creationId xmlns:a16="http://schemas.microsoft.com/office/drawing/2014/main" xmlns="" id="{A82862BA-AE2F-4E0E-8A37-F7226CD453BD}"/>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2664001920"/>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Quotes 3">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F669FA-103E-4427-ABA2-4E31BE70E0D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Heptagon 16">
            <a:extLst>
              <a:ext uri="{FF2B5EF4-FFF2-40B4-BE49-F238E27FC236}">
                <a16:creationId xmlns:a16="http://schemas.microsoft.com/office/drawing/2014/main" xmlns="" id="{5CEC14D6-541D-417C-A387-543DA7F17FC9}"/>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52B20823-ED5E-48D6-8AD2-DB1E82EE74AB}"/>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1" name="Heptagon 20">
            <a:extLst>
              <a:ext uri="{FF2B5EF4-FFF2-40B4-BE49-F238E27FC236}">
                <a16:creationId xmlns:a16="http://schemas.microsoft.com/office/drawing/2014/main" xmlns="" id="{986BEBFF-F8E2-4B35-8354-53B00C727B2B}"/>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5" name="Text Placeholder 19">
            <a:extLst>
              <a:ext uri="{FF2B5EF4-FFF2-40B4-BE49-F238E27FC236}">
                <a16:creationId xmlns:a16="http://schemas.microsoft.com/office/drawing/2014/main" xmlns="" id="{3BB11A0E-7734-4CA6-9BD6-95CDD28A4761}"/>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7" name="Text Placeholder 19">
            <a:extLst>
              <a:ext uri="{FF2B5EF4-FFF2-40B4-BE49-F238E27FC236}">
                <a16:creationId xmlns:a16="http://schemas.microsoft.com/office/drawing/2014/main" xmlns="" id="{A89B07C2-8F6C-4893-89AC-A814A1123F21}"/>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8" name="Text Placeholder 19">
            <a:extLst>
              <a:ext uri="{FF2B5EF4-FFF2-40B4-BE49-F238E27FC236}">
                <a16:creationId xmlns:a16="http://schemas.microsoft.com/office/drawing/2014/main" xmlns="" id="{97446D75-6C14-4980-AB27-31DB2E36AE38}"/>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1206621169"/>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s">
    <p:bg>
      <p:bgPr>
        <a:solidFill>
          <a:schemeClr val="accent5"/>
        </a:solidFill>
        <a:effectLst/>
      </p:bgPr>
    </p:bg>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xmlns="" id="{CE9799C9-B5B7-4DFD-8F2A-A07DBBE830C5}"/>
              </a:ext>
            </a:extLst>
          </p:cNvPr>
          <p:cNvSpPr>
            <a:spLocks noGrp="1"/>
          </p:cNvSpPr>
          <p:nvPr>
            <p:ph type="body" sz="quarter" idx="14" hasCustomPrompt="1"/>
          </p:nvPr>
        </p:nvSpPr>
        <p:spPr>
          <a:xfrm>
            <a:off x="4803905" y="1377033"/>
            <a:ext cx="3672000" cy="2850657"/>
          </a:xfrm>
        </p:spPr>
        <p:txBody>
          <a:bodyPr anchor="t">
            <a:normAutofit/>
          </a:bodyPr>
          <a:lstStyle>
            <a:lvl1pPr marL="0" indent="0" algn="l" defTabSz="457200" rtl="0" eaLnBrk="1" latinLnBrk="0" hangingPunct="1">
              <a:buNone/>
              <a:defRPr lang="en-US" sz="1200" b="0" kern="1200" dirty="0" smtClean="0">
                <a:solidFill>
                  <a:schemeClr val="bg1"/>
                </a:solidFill>
                <a:latin typeface="+mj-lt"/>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pic>
        <p:nvPicPr>
          <p:cNvPr id="2" name="Picture 1">
            <a:extLst>
              <a:ext uri="{FF2B5EF4-FFF2-40B4-BE49-F238E27FC236}">
                <a16:creationId xmlns:a16="http://schemas.microsoft.com/office/drawing/2014/main" xmlns="" id="{F0E11DDE-2840-43B7-96AA-7972039EE1F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628599" y="1385738"/>
            <a:ext cx="3672000" cy="2850657"/>
          </a:xfrm>
        </p:spPr>
        <p:txBody>
          <a:bodyPr anchor="t">
            <a:normAutofit/>
          </a:bodyPr>
          <a:lstStyle>
            <a:lvl1pPr marL="0" indent="0" algn="ctr" defTabSz="457200" rtl="0" eaLnBrk="1" latinLnBrk="0" hangingPunct="1">
              <a:buNone/>
              <a:defRPr lang="en-US" sz="180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spTree>
    <p:extLst>
      <p:ext uri="{BB962C8B-B14F-4D97-AF65-F5344CB8AC3E}">
        <p14:creationId xmlns:p14="http://schemas.microsoft.com/office/powerpoint/2010/main" val="3152242986"/>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C0BEAAF-4297-4F3C-8A38-9BCE8956DF3A}"/>
              </a:ext>
            </a:extLst>
          </p:cNvPr>
          <p:cNvSpPr>
            <a:spLocks noGrp="1"/>
          </p:cNvSpPr>
          <p:nvPr>
            <p:ph type="body" idx="1"/>
          </p:nvPr>
        </p:nvSpPr>
        <p:spPr>
          <a:xfrm>
            <a:off x="627062" y="837407"/>
            <a:ext cx="3868737"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30E014A0-1AE7-4176-BEC0-B5670E2E247D}"/>
              </a:ext>
            </a:extLst>
          </p:cNvPr>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a:extLst>
              <a:ext uri="{FF2B5EF4-FFF2-40B4-BE49-F238E27FC236}">
                <a16:creationId xmlns:a16="http://schemas.microsoft.com/office/drawing/2014/main" xmlns="" id="{37DF79FD-131B-4958-BCDB-50ED17FBA9CC}"/>
              </a:ext>
            </a:extLst>
          </p:cNvPr>
          <p:cNvSpPr>
            <a:spLocks noGrp="1"/>
          </p:cNvSpPr>
          <p:nvPr>
            <p:ph type="body" sz="quarter" idx="3"/>
          </p:nvPr>
        </p:nvSpPr>
        <p:spPr>
          <a:xfrm>
            <a:off x="4625974" y="837407"/>
            <a:ext cx="3887788"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410AEE69-8328-4D8D-B034-60C913F89129}"/>
              </a:ext>
            </a:extLst>
          </p:cNvPr>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Footer Placeholder 4">
            <a:extLst>
              <a:ext uri="{FF2B5EF4-FFF2-40B4-BE49-F238E27FC236}">
                <a16:creationId xmlns:a16="http://schemas.microsoft.com/office/drawing/2014/main" xmlns="" id="{752F0AED-0737-4D7E-8F59-681FFBB063F5}"/>
              </a:ext>
            </a:extLst>
          </p:cNvPr>
          <p:cNvSpPr>
            <a:spLocks noGrp="1"/>
          </p:cNvSpPr>
          <p:nvPr>
            <p:ph type="ftr" sz="quarter" idx="10"/>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6"/>
                </a:solidFill>
                <a:latin typeface="Montserrat" pitchFamily="2" charset="77"/>
                <a:ea typeface="+mn-ea"/>
                <a:cs typeface="+mn-cs"/>
              </a:defRPr>
            </a:lvl1pPr>
          </a:lstStyle>
          <a:p>
            <a:endParaRPr lang="en-GB"/>
          </a:p>
        </p:txBody>
      </p:sp>
      <p:sp>
        <p:nvSpPr>
          <p:cNvPr id="11" name="Slide Number Placeholder 5">
            <a:extLst>
              <a:ext uri="{FF2B5EF4-FFF2-40B4-BE49-F238E27FC236}">
                <a16:creationId xmlns:a16="http://schemas.microsoft.com/office/drawing/2014/main" xmlns="" id="{BC48CF91-404B-423D-9791-26D357FF9E61}"/>
              </a:ext>
            </a:extLst>
          </p:cNvPr>
          <p:cNvSpPr>
            <a:spLocks noGrp="1"/>
          </p:cNvSpPr>
          <p:nvPr>
            <p:ph type="sldNum" sz="quarter" idx="11"/>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39100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1DFA4-1DF2-4C7A-9FD4-BEFF3ACA7351}"/>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6" name="Footer Placeholder 4">
            <a:extLst>
              <a:ext uri="{FF2B5EF4-FFF2-40B4-BE49-F238E27FC236}">
                <a16:creationId xmlns:a16="http://schemas.microsoft.com/office/drawing/2014/main" xmlns="" id="{39AF7C8B-0B7E-43D5-881C-9FF2131D4BD2}"/>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7" name="Slide Number Placeholder 5">
            <a:extLst>
              <a:ext uri="{FF2B5EF4-FFF2-40B4-BE49-F238E27FC236}">
                <a16:creationId xmlns:a16="http://schemas.microsoft.com/office/drawing/2014/main" xmlns="" id="{78DA92C0-6C6D-4A6E-86C5-E67BEC1F4AFC}"/>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60901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27CB2272-1784-414C-B064-2FD46D7CD84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6" name="Slide Number Placeholder 5">
            <a:extLst>
              <a:ext uri="{FF2B5EF4-FFF2-40B4-BE49-F238E27FC236}">
                <a16:creationId xmlns:a16="http://schemas.microsoft.com/office/drawing/2014/main" xmlns="" id="{263DB6CF-D67C-4CBF-9ABD-B16CC9093FF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319839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0CEB5-CB94-440D-A509-E07B2665333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A6E10D4D-3ED8-4E2D-B791-EFA24842435D}"/>
              </a:ext>
            </a:extLst>
          </p:cNvPr>
          <p:cNvSpPr>
            <a:spLocks noGrp="1"/>
          </p:cNvSpPr>
          <p:nvPr>
            <p:ph idx="1"/>
          </p:nvPr>
        </p:nvSpPr>
        <p:spPr>
          <a:xfrm>
            <a:off x="3887788" y="741363"/>
            <a:ext cx="4629150" cy="3654425"/>
          </a:xfrm>
        </p:spPr>
        <p:txBody>
          <a:bodyPr>
            <a:normAutofit/>
          </a:bodyPr>
          <a:lstStyle>
            <a:lvl1pPr marL="0" indent="0">
              <a:buNone/>
              <a:defRPr sz="2000"/>
            </a:lvl1pPr>
            <a:lvl2pPr marL="177800" indent="0">
              <a:buNone/>
              <a:defRPr sz="1800"/>
            </a:lvl2pPr>
            <a:lvl3pPr marL="358775" indent="0">
              <a:buNone/>
              <a:defRPr sz="1600"/>
            </a:lvl3pPr>
            <a:lvl4pPr marL="536575" indent="0">
              <a:buNone/>
              <a:defRPr sz="1400"/>
            </a:lvl4pPr>
            <a:lvl5pPr marL="719138" indent="0">
              <a:buNone/>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a:extLst>
              <a:ext uri="{FF2B5EF4-FFF2-40B4-BE49-F238E27FC236}">
                <a16:creationId xmlns:a16="http://schemas.microsoft.com/office/drawing/2014/main" xmlns="" id="{57F2BC25-2390-4227-946F-1D7FB12E14AE}"/>
              </a:ext>
            </a:extLst>
          </p:cNvPr>
          <p:cNvSpPr>
            <a:spLocks noGrp="1"/>
          </p:cNvSpPr>
          <p:nvPr>
            <p:ph type="body" sz="half" idx="2"/>
          </p:nvPr>
        </p:nvSpPr>
        <p:spPr>
          <a:xfrm>
            <a:off x="630238" y="1543050"/>
            <a:ext cx="2949575" cy="2859088"/>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7ABD403F-AE39-497A-A74F-9A40CC4120B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9" name="Slide Number Placeholder 5">
            <a:extLst>
              <a:ext uri="{FF2B5EF4-FFF2-40B4-BE49-F238E27FC236}">
                <a16:creationId xmlns:a16="http://schemas.microsoft.com/office/drawing/2014/main" xmlns="" id="{813E60F2-74E3-4291-B951-4FC12811BB1E}"/>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278499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9AAF1-1C3E-4E5A-B012-AE3638A330D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Picture Placeholder 2">
            <a:extLst>
              <a:ext uri="{FF2B5EF4-FFF2-40B4-BE49-F238E27FC236}">
                <a16:creationId xmlns:a16="http://schemas.microsoft.com/office/drawing/2014/main" xmlns="" id="{9D0BF791-F33D-487C-906E-A222214F13C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a:p>
        </p:txBody>
      </p:sp>
      <p:sp>
        <p:nvSpPr>
          <p:cNvPr id="4" name="Text Placeholder 3">
            <a:extLst>
              <a:ext uri="{FF2B5EF4-FFF2-40B4-BE49-F238E27FC236}">
                <a16:creationId xmlns:a16="http://schemas.microsoft.com/office/drawing/2014/main" xmlns="" id="{733A6DDD-8D35-4A25-8E88-B014C876D3D2}"/>
              </a:ext>
            </a:extLst>
          </p:cNvPr>
          <p:cNvSpPr>
            <a:spLocks noGrp="1"/>
          </p:cNvSpPr>
          <p:nvPr>
            <p:ph type="body" sz="half" idx="2"/>
          </p:nvPr>
        </p:nvSpPr>
        <p:spPr>
          <a:xfrm>
            <a:off x="630238" y="1543050"/>
            <a:ext cx="2949575" cy="28590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A81A67A4-A18B-4652-AA82-928EB23CD894}"/>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9" name="Slide Number Placeholder 5">
            <a:extLst>
              <a:ext uri="{FF2B5EF4-FFF2-40B4-BE49-F238E27FC236}">
                <a16:creationId xmlns:a16="http://schemas.microsoft.com/office/drawing/2014/main" xmlns="" id="{675DA80D-21C7-49EF-A663-B0EE670DC9E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52153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6A32A-5DD8-4E65-A151-2BE0C7A792AE}"/>
              </a:ext>
            </a:extLst>
          </p:cNvPr>
          <p:cNvSpPr>
            <a:spLocks noGrp="1"/>
          </p:cNvSpPr>
          <p:nvPr>
            <p:ph type="title"/>
          </p:nvPr>
        </p:nvSpPr>
        <p:spPr>
          <a:xfrm>
            <a:off x="389232" y="781549"/>
            <a:ext cx="7886700" cy="670641"/>
          </a:xfrm>
        </p:spPr>
        <p:txBody>
          <a:bodyPr anchor="b">
            <a:normAutofit/>
          </a:bodyPr>
          <a:lstStyle>
            <a:lvl1pPr>
              <a:defRPr lang="en-GB" sz="2000" b="1" kern="1200" dirty="0">
                <a:solidFill>
                  <a:schemeClr val="accent3"/>
                </a:solidFill>
                <a:latin typeface="+mj-lt"/>
                <a:ea typeface="+mn-ea"/>
                <a:cs typeface="+mn-cs"/>
              </a:defRPr>
            </a:lvl1pPr>
          </a:lstStyle>
          <a:p>
            <a:r>
              <a:rPr lang="en-US" smtClean="0"/>
              <a:t>Click to edit Master title style</a:t>
            </a:r>
            <a:endParaRPr lang="en-GB" dirty="0"/>
          </a:p>
        </p:txBody>
      </p:sp>
      <p:pic>
        <p:nvPicPr>
          <p:cNvPr id="10" name="Picture 9">
            <a:extLst>
              <a:ext uri="{FF2B5EF4-FFF2-40B4-BE49-F238E27FC236}">
                <a16:creationId xmlns:a16="http://schemas.microsoft.com/office/drawing/2014/main" xmlns="" id="{B2968A05-5160-45AC-ADF4-5DC731F497A6}"/>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3" name="Content Placeholder 2">
            <a:extLst>
              <a:ext uri="{FF2B5EF4-FFF2-40B4-BE49-F238E27FC236}">
                <a16:creationId xmlns:a16="http://schemas.microsoft.com/office/drawing/2014/main" xmlns="" id="{3D133DB6-A98F-45DF-9AEB-7D6C51560E93}"/>
              </a:ext>
            </a:extLst>
          </p:cNvPr>
          <p:cNvSpPr>
            <a:spLocks noGrp="1"/>
          </p:cNvSpPr>
          <p:nvPr>
            <p:ph idx="1"/>
          </p:nvPr>
        </p:nvSpPr>
        <p:spPr>
          <a:xfrm>
            <a:off x="542219" y="1793107"/>
            <a:ext cx="7886700" cy="2765245"/>
          </a:xfrm>
        </p:spPr>
        <p:txBody>
          <a:bodyPr/>
          <a:lstStyle>
            <a:lvl1pPr marL="171450" indent="-171450" algn="l" defTabSz="457200" rtl="0" eaLnBrk="1" latinLnBrk="0" hangingPunct="1">
              <a:lnSpc>
                <a:spcPct val="114000"/>
              </a:lnSpc>
              <a:buFont typeface="Arial" panose="020B0604020202020204" pitchFamily="34" charset="0"/>
              <a:buChar char="•"/>
              <a:defRPr lang="en-US" sz="1400" kern="1200" dirty="0">
                <a:solidFill>
                  <a:schemeClr val="tx1"/>
                </a:solidFill>
                <a:latin typeface="+mn-lt"/>
                <a:ea typeface="+mn-ea"/>
                <a:cs typeface="+mn-cs"/>
              </a:defRPr>
            </a:lvl1pPr>
            <a:lvl2pPr marL="360363" indent="-180975">
              <a:lnSpc>
                <a:spcPct val="114000"/>
              </a:lnSpc>
              <a:defRPr sz="1400">
                <a:latin typeface="+mn-lt"/>
              </a:defRPr>
            </a:lvl2pPr>
            <a:lvl3pPr marL="539750" indent="-179388">
              <a:lnSpc>
                <a:spcPct val="114000"/>
              </a:lnSpc>
              <a:defRPr sz="1400">
                <a:latin typeface="+mn-lt"/>
              </a:defRPr>
            </a:lvl3pPr>
            <a:lvl4pPr marL="715963" indent="-176213">
              <a:lnSpc>
                <a:spcPct val="114000"/>
              </a:lnSpc>
              <a:defRPr sz="1400">
                <a:latin typeface="+mn-lt"/>
              </a:defRPr>
            </a:lvl4pPr>
            <a:lvl5pPr marL="895350" indent="-179388">
              <a:lnSpc>
                <a:spcPct val="114000"/>
              </a:lnSpc>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692255006"/>
      </p:ext>
    </p:extLst>
  </p:cSld>
  <p:clrMapOvr>
    <a:masterClrMapping/>
  </p:clrMapOvr>
  <p:hf hdr="0" dt="0"/>
  <p:extLst>
    <p:ext uri="{DCECCB84-F9BA-43D5-87BE-67443E8EF086}">
      <p15:sldGuideLst xmlns:p15="http://schemas.microsoft.com/office/powerpoint/2012/main" xmlns="">
        <p15:guide id="1" pos="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1A7C7-0656-4FDB-83CB-E47979B0C8F6}"/>
              </a:ext>
            </a:extLst>
          </p:cNvPr>
          <p:cNvSpPr>
            <a:spLocks noGrp="1"/>
          </p:cNvSpPr>
          <p:nvPr>
            <p:ph type="title"/>
          </p:nvPr>
        </p:nvSpPr>
        <p:spPr>
          <a:xfrm>
            <a:off x="623888" y="1282700"/>
            <a:ext cx="7886700" cy="2139950"/>
          </a:xfrm>
        </p:spPr>
        <p:txBody>
          <a:bodyPr anchor="b">
            <a:normAutofit/>
          </a:bodyPr>
          <a:lstStyle>
            <a:lvl1pPr>
              <a:defRPr sz="4000">
                <a:solidFill>
                  <a:schemeClr val="accent3"/>
                </a:solidFill>
              </a:defRPr>
            </a:lvl1p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2891D740-4FBA-4C7B-A236-ABE3D13AE34A}"/>
              </a:ext>
            </a:extLst>
          </p:cNvPr>
          <p:cNvSpPr>
            <a:spLocks noGrp="1"/>
          </p:cNvSpPr>
          <p:nvPr>
            <p:ph type="body" idx="1"/>
          </p:nvPr>
        </p:nvSpPr>
        <p:spPr>
          <a:xfrm>
            <a:off x="623888" y="3441700"/>
            <a:ext cx="7886700" cy="1125538"/>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Footer Placeholder 4">
            <a:extLst>
              <a:ext uri="{FF2B5EF4-FFF2-40B4-BE49-F238E27FC236}">
                <a16:creationId xmlns:a16="http://schemas.microsoft.com/office/drawing/2014/main" xmlns="" id="{50F9B0AA-C34C-4C5A-BFB9-3E6A6B3E2197}"/>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E3AD2658-B5F7-41FB-B59D-471D47401F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420405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39941-1D4C-4937-A32D-CDA25796C157}"/>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D4C24B9E-AD0D-483E-B405-FD72DF1D98DA}"/>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D32EE2B6-936C-44E8-A543-50E45DD1C709}"/>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ADCFC4A3-1F56-48DE-B4B6-0DC71150114D}"/>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369101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AB341F8-FAFA-4FE4-961C-59C365C4695B}"/>
              </a:ext>
            </a:extLst>
          </p:cNvPr>
          <p:cNvSpPr>
            <a:spLocks noGrp="1"/>
          </p:cNvSpPr>
          <p:nvPr>
            <p:ph type="title" orient="vert"/>
          </p:nvPr>
        </p:nvSpPr>
        <p:spPr>
          <a:xfrm>
            <a:off x="6543675" y="274638"/>
            <a:ext cx="1971675" cy="4357687"/>
          </a:xfrm>
        </p:spPr>
        <p:txBody>
          <a:bodyPr vert="eaVert"/>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9145EDD7-7414-4A63-A889-EF70D38A432C}"/>
              </a:ext>
            </a:extLst>
          </p:cNvPr>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233DDA60-7387-40BB-B179-6CD16D83068E}"/>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13B08BD0-6C8A-4E02-89B0-93B0CC94D713}"/>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41104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CB0C1F-5A0A-420B-9BB5-FEB1E6AFC8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chemeClr val="bg1"/>
                </a:solidFill>
                <a:latin typeface="+mn-lt"/>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bg1"/>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32553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2C486B0-C3FC-4379-9A0B-3C68C400E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2" y="-3999012"/>
            <a:ext cx="9448802" cy="13365484"/>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a:prstGeom prst="rect">
            <a:avLst/>
          </a:prstGeom>
        </p:spPr>
        <p:txBody>
          <a:bodyPr anchor="b">
            <a:normAutofit/>
          </a:bodyPr>
          <a:lstStyle>
            <a:lvl1pPr marL="0" algn="l" defTabSz="457200" rtl="0" eaLnBrk="1" latinLnBrk="0" hangingPunct="1">
              <a:defRPr lang="en-GB" sz="3000" b="1" kern="1200" dirty="0">
                <a:solidFill>
                  <a:schemeClr val="bg1"/>
                </a:solidFill>
                <a:latin typeface=""/>
                <a:ea typeface="+mn-ea"/>
                <a:cs typeface="+mn-cs"/>
              </a:defRPr>
            </a:lvl1pPr>
          </a:lstStyle>
          <a:p>
            <a:r>
              <a:rPr lang="en-US" dirty="0"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a:prstGeom prst="rect">
            <a:avLst/>
          </a:prstGeo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3668876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87891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010506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132751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381371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563422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389967" y="736467"/>
            <a:ext cx="7886700" cy="704818"/>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389233" y="2052835"/>
            <a:ext cx="3867150" cy="2579489"/>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648200" y="2052835"/>
            <a:ext cx="3867150" cy="2579490"/>
          </a:xfrm>
        </p:spPr>
        <p:txBody>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15" name="Text Placeholder 14">
            <a:extLst>
              <a:ext uri="{FF2B5EF4-FFF2-40B4-BE49-F238E27FC236}">
                <a16:creationId xmlns:a16="http://schemas.microsoft.com/office/drawing/2014/main" xmlns="" id="{30DEB051-FA1B-4DEF-9CC3-1712660E32BA}"/>
              </a:ext>
            </a:extLst>
          </p:cNvPr>
          <p:cNvSpPr>
            <a:spLocks noGrp="1"/>
          </p:cNvSpPr>
          <p:nvPr>
            <p:ph type="body" sz="quarter" idx="10" hasCustomPrompt="1"/>
          </p:nvPr>
        </p:nvSpPr>
        <p:spPr>
          <a:xfrm>
            <a:off x="395288" y="1421107"/>
            <a:ext cx="7881937" cy="287338"/>
          </a:xfrm>
        </p:spPr>
        <p:txBody>
          <a:bodyPr>
            <a:noAutofit/>
          </a:bodyPr>
          <a:lstStyle>
            <a:lvl1pPr marL="0" indent="0">
              <a:buNone/>
              <a:defRPr sz="1400"/>
            </a:lvl1pPr>
            <a:lvl2pPr marL="177800" indent="0">
              <a:buNone/>
              <a:defRPr sz="1600"/>
            </a:lvl2pPr>
            <a:lvl3pPr marL="358775" indent="0">
              <a:buNone/>
              <a:defRPr sz="1600"/>
            </a:lvl3pPr>
            <a:lvl4pPr marL="536575" indent="0">
              <a:buNone/>
              <a:defRPr sz="1600"/>
            </a:lvl4pPr>
            <a:lvl5pPr marL="719138" indent="0">
              <a:buNone/>
              <a:defRPr sz="1600"/>
            </a:lvl5pPr>
          </a:lstStyle>
          <a:p>
            <a:pPr lvl="0"/>
            <a:r>
              <a:rPr lang="en-US" dirty="0"/>
              <a:t>Click to edit subtitle</a:t>
            </a:r>
            <a:endParaRPr lang="en-GB" dirty="0"/>
          </a:p>
        </p:txBody>
      </p:sp>
    </p:spTree>
    <p:extLst>
      <p:ext uri="{BB962C8B-B14F-4D97-AF65-F5344CB8AC3E}">
        <p14:creationId xmlns:p14="http://schemas.microsoft.com/office/powerpoint/2010/main" val="76088091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421861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4094386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347643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4253965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932589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305818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4985025" y="758257"/>
            <a:ext cx="3291642" cy="683027"/>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492946" y="1120148"/>
            <a:ext cx="4186711" cy="3444102"/>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799095" y="1612945"/>
            <a:ext cx="3867150" cy="2951306"/>
          </a:xfrm>
        </p:spPr>
        <p:txBody>
          <a:bodyPr>
            <a:normAutofit/>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Tree>
    <p:extLst>
      <p:ext uri="{BB962C8B-B14F-4D97-AF65-F5344CB8AC3E}">
        <p14:creationId xmlns:p14="http://schemas.microsoft.com/office/powerpoint/2010/main" val="2532429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hasCustomPrompt="1"/>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dirty="0"/>
              <a:t>Click to edit Section title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hasCustomPrompt="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endParaRPr lang="en-GB" dirty="0"/>
          </a:p>
        </p:txBody>
      </p:sp>
      <p:pic>
        <p:nvPicPr>
          <p:cNvPr id="8" name="Picture 7">
            <a:extLst>
              <a:ext uri="{FF2B5EF4-FFF2-40B4-BE49-F238E27FC236}">
                <a16:creationId xmlns:a16="http://schemas.microsoft.com/office/drawing/2014/main" xmlns="" id="{F2C6095D-1392-47C3-9712-4596C58D6AFA}"/>
              </a:ext>
            </a:extLst>
          </p:cNvPr>
          <p:cNvPicPr>
            <a:picLocks noChangeAspect="1"/>
          </p:cNvPicPr>
          <p:nvPr userDrawn="1"/>
        </p:nvPicPr>
        <p:blipFill>
          <a:blip r:embed="rId3"/>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6631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96AFBC-8E86-424B-932C-6DA6E672BF40}"/>
              </a:ext>
            </a:extLst>
          </p:cNvPr>
          <p:cNvPicPr>
            <a:picLocks noChangeAspect="1"/>
          </p:cNvPicPr>
          <p:nvPr userDrawn="1"/>
        </p:nvPicPr>
        <p:blipFill rotWithShape="1">
          <a:blip r:embed="rId2"/>
          <a:srcRect b="8458"/>
          <a:stretch/>
        </p:blipFill>
        <p:spPr>
          <a:xfrm>
            <a:off x="0" y="0"/>
            <a:ext cx="9144000" cy="4708478"/>
          </a:xfrm>
          <a:prstGeom prst="rect">
            <a:avLst/>
          </a:prstGeom>
        </p:spPr>
      </p:pic>
      <p:sp>
        <p:nvSpPr>
          <p:cNvPr id="26" name="Heptagon 25">
            <a:extLst>
              <a:ext uri="{FF2B5EF4-FFF2-40B4-BE49-F238E27FC236}">
                <a16:creationId xmlns:a16="http://schemas.microsoft.com/office/drawing/2014/main" xmlns="" id="{1F10F3B4-2FFF-4AE1-AF3B-74A98D7821AC}"/>
              </a:ext>
            </a:extLst>
          </p:cNvPr>
          <p:cNvSpPr>
            <a:spLocks noChangeAspect="1"/>
          </p:cNvSpPr>
          <p:nvPr userDrawn="1"/>
        </p:nvSpPr>
        <p:spPr>
          <a:xfrm>
            <a:off x="2474296" y="395146"/>
            <a:ext cx="4175743" cy="3977718"/>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9726"/>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4"/>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9397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2706489959"/>
      </p:ext>
    </p:extLst>
  </p:cSld>
  <p:clrMapOvr>
    <a:masterClrMapping/>
  </p:clrMapOvr>
  <p:hf hdr="0" dt="0"/>
  <p:extLst>
    <p:ext uri="{DCECCB84-F9BA-43D5-87BE-67443E8EF086}">
      <p15:sldGuideLst xmlns:p15="http://schemas.microsoft.com/office/powerpoint/2012/main" xmlns="">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2"/>
          <a:stretch>
            <a:fillRect/>
          </a:stretch>
        </p:blipFill>
        <p:spPr>
          <a:xfrm>
            <a:off x="0" y="9726"/>
            <a:ext cx="9144000" cy="5143500"/>
          </a:xfrm>
          <a:prstGeom prst="rect">
            <a:avLst/>
          </a:prstGeom>
        </p:spPr>
      </p:pic>
      <p:sp>
        <p:nvSpPr>
          <p:cNvPr id="7" name="Heptagon 6">
            <a:extLst>
              <a:ext uri="{FF2B5EF4-FFF2-40B4-BE49-F238E27FC236}">
                <a16:creationId xmlns:a16="http://schemas.microsoft.com/office/drawing/2014/main" xmlns="" id="{9A2B6DE9-142A-4EEA-AC4B-1B772CEDAA3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838861"/>
            <a:ext cx="3111500" cy="3300540"/>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pic>
        <p:nvPicPr>
          <p:cNvPr id="3" name="Picture 2">
            <a:extLst>
              <a:ext uri="{FF2B5EF4-FFF2-40B4-BE49-F238E27FC236}">
                <a16:creationId xmlns:a16="http://schemas.microsoft.com/office/drawing/2014/main" xmlns="" id="{305AF985-FBF1-4261-9C8B-FD7C93F7B0D2}"/>
              </a:ext>
            </a:extLst>
          </p:cNvPr>
          <p:cNvPicPr>
            <a:picLocks noChangeAspect="1"/>
          </p:cNvPicPr>
          <p:nvPr userDrawn="1"/>
        </p:nvPicPr>
        <p:blipFill>
          <a:blip r:embed="rId4"/>
          <a:stretch>
            <a:fillRect/>
          </a:stretch>
        </p:blipFill>
        <p:spPr>
          <a:xfrm>
            <a:off x="264790" y="212598"/>
            <a:ext cx="1344808" cy="366185"/>
          </a:xfrm>
          <a:prstGeom prst="rect">
            <a:avLst/>
          </a:prstGeom>
        </p:spPr>
      </p:pic>
    </p:spTree>
    <p:extLst>
      <p:ext uri="{BB962C8B-B14F-4D97-AF65-F5344CB8AC3E}">
        <p14:creationId xmlns:p14="http://schemas.microsoft.com/office/powerpoint/2010/main" val="3679355701"/>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2a">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8FAAA3-1453-4AB3-8254-0540086383E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Heptagon 9">
            <a:extLst>
              <a:ext uri="{FF2B5EF4-FFF2-40B4-BE49-F238E27FC236}">
                <a16:creationId xmlns:a16="http://schemas.microsoft.com/office/drawing/2014/main" xmlns="" id="{6B069CC0-E995-4D63-8D85-379842CFA103}"/>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76729875"/>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b">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F54B4-9C13-4AEC-A868-92A5337FE7E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Heptagon 2">
            <a:extLst>
              <a:ext uri="{FF2B5EF4-FFF2-40B4-BE49-F238E27FC236}">
                <a16:creationId xmlns:a16="http://schemas.microsoft.com/office/drawing/2014/main" xmlns="" id="{4C5C0622-DD35-4136-855B-032083E7606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13126517"/>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2.xml"/><Relationship Id="rId14" Type="http://schemas.openxmlformats.org/officeDocument/2006/relationships/image" Target="../media/image2.png"/><Relationship Id="rId15"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B181EB-6FDC-4924-8A15-860D636E9C52}"/>
              </a:ext>
            </a:extLst>
          </p:cNvPr>
          <p:cNvPicPr>
            <a:picLocks noChangeAspect="1"/>
          </p:cNvPicPr>
          <p:nvPr/>
        </p:nvPicPr>
        <p:blipFill>
          <a:blip r:embed="rId25"/>
          <a:stretch>
            <a:fillRect/>
          </a:stretch>
        </p:blipFill>
        <p:spPr>
          <a:xfrm>
            <a:off x="0" y="16934"/>
            <a:ext cx="9144000" cy="5143500"/>
          </a:xfrm>
          <a:prstGeom prst="rect">
            <a:avLst/>
          </a:prstGeom>
        </p:spPr>
      </p:pic>
      <p:sp>
        <p:nvSpPr>
          <p:cNvPr id="2" name="Title Placeholder 1">
            <a:extLst>
              <a:ext uri="{FF2B5EF4-FFF2-40B4-BE49-F238E27FC236}">
                <a16:creationId xmlns:a16="http://schemas.microsoft.com/office/drawing/2014/main" xmlns="" id="{ED9880C1-ED48-4B37-8F82-2AA6AF9F914E}"/>
              </a:ext>
            </a:extLst>
          </p:cNvPr>
          <p:cNvSpPr>
            <a:spLocks noGrp="1"/>
          </p:cNvSpPr>
          <p:nvPr>
            <p:ph type="title"/>
          </p:nvPr>
        </p:nvSpPr>
        <p:spPr>
          <a:xfrm>
            <a:off x="389232" y="576049"/>
            <a:ext cx="7886700" cy="877675"/>
          </a:xfrm>
          <a:prstGeom prst="rect">
            <a:avLst/>
          </a:prstGeom>
        </p:spPr>
        <p:txBody>
          <a:bodyPr vert="horz" lIns="91440" tIns="45720" rIns="91440" bIns="45720" rtlCol="0" anchor="b">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0E54BAFC-46B9-4BD9-A9F3-3B70F7970EE5}"/>
              </a:ext>
            </a:extLst>
          </p:cNvPr>
          <p:cNvSpPr>
            <a:spLocks noGrp="1"/>
          </p:cNvSpPr>
          <p:nvPr>
            <p:ph type="body" idx="1"/>
          </p:nvPr>
        </p:nvSpPr>
        <p:spPr>
          <a:xfrm>
            <a:off x="542217" y="1793795"/>
            <a:ext cx="7886700" cy="27736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4E903020-953B-4AC5-81BA-C5B642C4E901}"/>
              </a:ext>
            </a:extLst>
          </p:cNvPr>
          <p:cNvSpPr>
            <a:spLocks noGrp="1"/>
          </p:cNvSpPr>
          <p:nvPr>
            <p:ph type="ftr" sz="quarter" idx="3"/>
          </p:nvPr>
        </p:nvSpPr>
        <p:spPr>
          <a:xfrm>
            <a:off x="390739" y="4772530"/>
            <a:ext cx="5067844"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r>
              <a:rPr lang="en-GB" dirty="0" smtClean="0"/>
              <a:t>Team workshop series: Why is diversity and inclusion important?</a:t>
            </a:r>
            <a:endParaRPr lang="en-GB" dirty="0"/>
          </a:p>
        </p:txBody>
      </p:sp>
      <p:sp>
        <p:nvSpPr>
          <p:cNvPr id="6" name="Slide Number Placeholder 5">
            <a:extLst>
              <a:ext uri="{FF2B5EF4-FFF2-40B4-BE49-F238E27FC236}">
                <a16:creationId xmlns:a16="http://schemas.microsoft.com/office/drawing/2014/main" xmlns="" id="{6320BF40-490B-4EDA-A686-60B490736A96}"/>
              </a:ext>
            </a:extLst>
          </p:cNvPr>
          <p:cNvSpPr>
            <a:spLocks noGrp="1"/>
          </p:cNvSpPr>
          <p:nvPr>
            <p:ph type="sldNum" sz="quarter" idx="4"/>
          </p:nvPr>
        </p:nvSpPr>
        <p:spPr>
          <a:xfrm>
            <a:off x="6868014" y="4775730"/>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732593403"/>
      </p:ext>
    </p:extLst>
  </p:cSld>
  <p:clrMap bg1="lt1" tx1="dk1" bg2="lt2" tx2="dk2" accent1="accent1" accent2="accent2" accent3="accent3" accent4="accent4" accent5="accent5" accent6="accent6" hlink="hlink" folHlink="folHlink"/>
  <p:sldLayoutIdLst>
    <p:sldLayoutId id="2147483696" r:id="rId1"/>
    <p:sldLayoutId id="2147483686" r:id="rId2"/>
    <p:sldLayoutId id="2147483688" r:id="rId3"/>
    <p:sldLayoutId id="2147483703" r:id="rId4"/>
    <p:sldLayoutId id="2147483698" r:id="rId5"/>
    <p:sldLayoutId id="2147483699" r:id="rId6"/>
    <p:sldLayoutId id="2147483700" r:id="rId7"/>
    <p:sldLayoutId id="2147483706" r:id="rId8"/>
    <p:sldLayoutId id="2147483707" r:id="rId9"/>
    <p:sldLayoutId id="2147483708" r:id="rId10"/>
    <p:sldLayoutId id="2147483704" r:id="rId11"/>
    <p:sldLayoutId id="2147483701" r:id="rId12"/>
    <p:sldLayoutId id="2147483705" r:id="rId13"/>
    <p:sldLayoutId id="2147483702" r:id="rId14"/>
    <p:sldLayoutId id="2147483689" r:id="rId15"/>
    <p:sldLayoutId id="2147483690" r:id="rId16"/>
    <p:sldLayoutId id="2147483691" r:id="rId17"/>
    <p:sldLayoutId id="2147483692" r:id="rId18"/>
    <p:sldLayoutId id="2147483693" r:id="rId19"/>
    <p:sldLayoutId id="2147483687" r:id="rId20"/>
    <p:sldLayoutId id="2147483694" r:id="rId21"/>
    <p:sldLayoutId id="2147483695" r:id="rId22"/>
    <p:sldLayoutId id="2147483697" r:id="rId23"/>
  </p:sldLayoutIdLst>
  <p:txStyles>
    <p:titleStyle>
      <a:lvl1pPr algn="l" defTabSz="914400" rtl="0" eaLnBrk="1" latinLnBrk="0" hangingPunct="1">
        <a:lnSpc>
          <a:spcPct val="90000"/>
        </a:lnSpc>
        <a:spcBef>
          <a:spcPct val="0"/>
        </a:spcBef>
        <a:buNone/>
        <a:defRPr lang="en-US" sz="2000" b="1" kern="1200" dirty="0">
          <a:solidFill>
            <a:schemeClr val="accent3"/>
          </a:solidFill>
          <a:latin typeface="Montserrat Medium" panose="00000600000000000000" pitchFamily="2" charset="0"/>
          <a:ea typeface="+mn-ea"/>
          <a:cs typeface="+mn-cs"/>
        </a:defRPr>
      </a:lvl1pPr>
    </p:titleStyle>
    <p:body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ontserrat" panose="00000500000000000000" pitchFamily="2" charset="0"/>
          <a:ea typeface="+mn-ea"/>
          <a:cs typeface="+mn-cs"/>
        </a:defRPr>
      </a:lvl1pPr>
      <a:lvl2pPr marL="358775"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2pPr>
      <a:lvl3pPr marL="536575"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719138" indent="-18256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4pPr>
      <a:lvl5pPr marL="896938"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03" userDrawn="1">
          <p15:clr>
            <a:srgbClr val="F26B43"/>
          </p15:clr>
        </p15:guide>
        <p15:guide id="2" pos="249" userDrawn="1">
          <p15:clr>
            <a:srgbClr val="F26B43"/>
          </p15:clr>
        </p15:guide>
        <p15:guide id="3" orient="horz" pos="16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2440240-B41D-4291-837E-DC24249FDE75}"/>
              </a:ext>
            </a:extLst>
          </p:cNvPr>
          <p:cNvPicPr>
            <a:picLocks noChangeAspect="1"/>
          </p:cNvPicPr>
          <p:nvPr userDrawn="1"/>
        </p:nvPicPr>
        <p:blipFill>
          <a:blip r:embed="rId14"/>
          <a:stretch>
            <a:fillRect/>
          </a:stretch>
        </p:blipFill>
        <p:spPr>
          <a:xfrm>
            <a:off x="0" y="0"/>
            <a:ext cx="9144000" cy="5160434"/>
          </a:xfrm>
          <a:prstGeom prst="rect">
            <a:avLst/>
          </a:prstGeom>
        </p:spPr>
      </p:pic>
      <p:pic>
        <p:nvPicPr>
          <p:cNvPr id="12" name="Picture 11">
            <a:extLst>
              <a:ext uri="{FF2B5EF4-FFF2-40B4-BE49-F238E27FC236}">
                <a16:creationId xmlns:a16="http://schemas.microsoft.com/office/drawing/2014/main" xmlns="" id="{F2C6095D-1392-47C3-9712-4596C58D6AFA}"/>
              </a:ext>
            </a:extLst>
          </p:cNvPr>
          <p:cNvPicPr>
            <a:picLocks noChangeAspect="1"/>
          </p:cNvPicPr>
          <p:nvPr userDrawn="1"/>
        </p:nvPicPr>
        <p:blipFill>
          <a:blip r:embed="rId15"/>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22468781"/>
      </p:ext>
    </p:extLst>
  </p:cSld>
  <p:clrMap bg1="lt1" tx1="dk1" bg2="lt2" tx2="dk2" accent1="accent1" accent2="accent2" accent3="accent3" accent4="accent4" accent5="accent5" accent6="accent6" hlink="hlink" folHlink="folHlink"/>
  <p:sldLayoutIdLst>
    <p:sldLayoutId id="2147483685"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raeng.org.uk/teamworkshop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flscience.com/technology/this-racist-soap-dispenser-reveals-why-diversity-in-tech-is-muchneed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ed.ted.com/lessons/can-you-solve-the-river-crossing-riddle-lisa-winer" TargetMode="Externa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1.dotmailer-surveys.com/080d7433bfdd06d94s2p7be61031acff222a-fc3b3a1e9cf3858b4uo609269f8b67c9aa73"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aeng.org.uk/teamworkshops" TargetMode="External"/><Relationship Id="rId3"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hyperlink" Target="https://www.linkedin.com/company/the-royal-academy-of-engineering/" TargetMode="External"/><Relationship Id="rId5" Type="http://schemas.openxmlformats.org/officeDocument/2006/relationships/image" Target="../media/image22.jpg"/><Relationship Id="rId6" Type="http://schemas.openxmlformats.org/officeDocument/2006/relationships/hyperlink" Target="https://www.raeng.org.uk" TargetMode="External"/><Relationship Id="rId7" Type="http://schemas.openxmlformats.org/officeDocument/2006/relationships/image" Target="../media/image23.jpg"/><Relationship Id="rId1" Type="http://schemas.openxmlformats.org/officeDocument/2006/relationships/slideLayout" Target="../slideLayouts/slideLayout25.xml"/><Relationship Id="rId2" Type="http://schemas.openxmlformats.org/officeDocument/2006/relationships/hyperlink" Target="https://twitter.com/RAEngNew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hyperlink" Target="https://commons.wikimedia.org/wiki/File:Concorde.planview.arp.jp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echcrunch.com/2009/10/31/the-valley-of-my-dreams-why-silicon-valley-left-bostons-route-128-in-the-dust/" TargetMode="Externa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74F6CBA-1BE7-4CF7-88FD-15660CECE54B}"/>
              </a:ext>
            </a:extLst>
          </p:cNvPr>
          <p:cNvSpPr txBox="1"/>
          <p:nvPr/>
        </p:nvSpPr>
        <p:spPr>
          <a:xfrm>
            <a:off x="350983" y="4518227"/>
            <a:ext cx="5972175" cy="253916"/>
          </a:xfrm>
          <a:prstGeom prst="rect">
            <a:avLst/>
          </a:prstGeom>
          <a:noFill/>
        </p:spPr>
        <p:txBody>
          <a:bodyPr wrap="square" rtlCol="0">
            <a:spAutoFit/>
          </a:bodyPr>
          <a:lstStyle/>
          <a:p>
            <a:r>
              <a:rPr lang="en-US" sz="1050" dirty="0">
                <a:solidFill>
                  <a:schemeClr val="bg1"/>
                </a:solidFill>
                <a:latin typeface="Montserrat"/>
                <a:cs typeface="Montserrat"/>
              </a:rPr>
              <a:t>@RAEngNews      |      </a:t>
            </a:r>
            <a:r>
              <a:rPr lang="en-US" sz="1050" dirty="0" smtClean="0">
                <a:solidFill>
                  <a:schemeClr val="bg1"/>
                </a:solidFill>
                <a:latin typeface="Montserrat"/>
                <a:cs typeface="Montserrat"/>
                <a:hlinkClick r:id="rId2"/>
              </a:rPr>
              <a:t>www.raeng.org.uk/teamworkshops</a:t>
            </a:r>
            <a:endParaRPr lang="en-US" sz="1050" dirty="0">
              <a:solidFill>
                <a:schemeClr val="bg1"/>
              </a:solidFill>
              <a:latin typeface="Montserrat"/>
              <a:cs typeface="Montserrat"/>
            </a:endParaRPr>
          </a:p>
        </p:txBody>
      </p:sp>
      <p:sp>
        <p:nvSpPr>
          <p:cNvPr id="7" name="Title 7">
            <a:extLst>
              <a:ext uri="{FF2B5EF4-FFF2-40B4-BE49-F238E27FC236}">
                <a16:creationId xmlns:a16="http://schemas.microsoft.com/office/drawing/2014/main" xmlns="" id="{296A11D8-FFBA-48C0-AEA0-10D0301CC6D0}"/>
              </a:ext>
            </a:extLst>
          </p:cNvPr>
          <p:cNvSpPr txBox="1">
            <a:spLocks/>
          </p:cNvSpPr>
          <p:nvPr/>
        </p:nvSpPr>
        <p:spPr>
          <a:xfrm>
            <a:off x="347945" y="1036528"/>
            <a:ext cx="7842841" cy="2714202"/>
          </a:xfrm>
          <a:prstGeom prst="rect">
            <a:avLst/>
          </a:prstGeom>
        </p:spPr>
        <p:txBody>
          <a:bodyPr anchor="b">
            <a:noAutofit/>
          </a:bodyPr>
          <a:lstStyle>
            <a:lvl1pPr marL="0" algn="l" defTabSz="457200" rtl="0" eaLnBrk="1" latinLnBrk="0" hangingPunct="1">
              <a:spcBef>
                <a:spcPct val="0"/>
              </a:spcBef>
              <a:buNone/>
              <a:defRPr lang="en-GB" sz="3000" b="1" kern="1200" dirty="0">
                <a:solidFill>
                  <a:schemeClr val="bg1"/>
                </a:solidFill>
                <a:latin typeface=""/>
                <a:ea typeface="+mn-ea"/>
                <a:cs typeface="+mn-cs"/>
              </a:defRPr>
            </a:lvl1pPr>
          </a:lstStyle>
          <a:p>
            <a:pPr>
              <a:spcBef>
                <a:spcPts val="0"/>
              </a:spcBef>
              <a:spcAft>
                <a:spcPts val="1200"/>
              </a:spcAft>
            </a:pPr>
            <a:r>
              <a:rPr lang="en-GB" sz="2000" b="0" dirty="0">
                <a:latin typeface="Montserrat"/>
                <a:cs typeface="Montserrat"/>
              </a:rPr>
              <a:t>Creating Inclusive </a:t>
            </a:r>
            <a:r>
              <a:rPr lang="en-GB" sz="2000" b="0" dirty="0" smtClean="0">
                <a:latin typeface="Montserrat"/>
                <a:cs typeface="Montserrat"/>
              </a:rPr>
              <a:t>Cultures</a:t>
            </a:r>
          </a:p>
          <a:p>
            <a:pPr>
              <a:spcBef>
                <a:spcPts val="0"/>
              </a:spcBef>
              <a:spcAft>
                <a:spcPts val="200"/>
              </a:spcAft>
            </a:pPr>
            <a:r>
              <a:rPr lang="en-GB" sz="3200" dirty="0" smtClean="0">
                <a:latin typeface="Montserrat"/>
                <a:cs typeface="Montserrat"/>
              </a:rPr>
              <a:t>Problem-solving</a:t>
            </a:r>
          </a:p>
          <a:p>
            <a:pPr lvl="0">
              <a:spcBef>
                <a:spcPts val="0"/>
              </a:spcBef>
            </a:pPr>
            <a:r>
              <a:rPr lang="en-US" sz="2400" b="0" dirty="0">
                <a:solidFill>
                  <a:prstClr val="white"/>
                </a:solidFill>
                <a:latin typeface="Montserrat"/>
                <a:cs typeface="Montserrat"/>
              </a:rPr>
              <a:t>Team workshop </a:t>
            </a:r>
            <a:r>
              <a:rPr lang="en-US" sz="2400" b="0" dirty="0" smtClean="0">
                <a:solidFill>
                  <a:prstClr val="white"/>
                </a:solidFill>
                <a:latin typeface="Montserrat"/>
                <a:cs typeface="Montserrat"/>
              </a:rPr>
              <a:t>series</a:t>
            </a:r>
            <a:endParaRPr lang="en-GB" sz="2400" b="0" dirty="0">
              <a:solidFill>
                <a:prstClr val="white"/>
              </a:solidFill>
              <a:latin typeface="Montserrat"/>
              <a:cs typeface="Montserrat"/>
            </a:endParaRPr>
          </a:p>
        </p:txBody>
      </p:sp>
    </p:spTree>
    <p:extLst>
      <p:ext uri="{BB962C8B-B14F-4D97-AF65-F5344CB8AC3E}">
        <p14:creationId xmlns:p14="http://schemas.microsoft.com/office/powerpoint/2010/main" val="31039191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Q2</a:t>
            </a:r>
            <a:endParaRPr lang="en-US" sz="26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sz="1800" b="1" dirty="0"/>
              <a:t>Men and women have the same degree of tolerance to exposure to drugs and </a:t>
            </a:r>
            <a:r>
              <a:rPr lang="en-GB" sz="1800" b="1" dirty="0" smtClean="0"/>
              <a:t>toxins.</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10</a:t>
            </a:fld>
            <a:endParaRPr lang="en-GB" dirty="0"/>
          </a:p>
        </p:txBody>
      </p:sp>
    </p:spTree>
    <p:extLst>
      <p:ext uri="{BB962C8B-B14F-4D97-AF65-F5344CB8AC3E}">
        <p14:creationId xmlns:p14="http://schemas.microsoft.com/office/powerpoint/2010/main" val="15232393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Q3</a:t>
            </a:r>
            <a:endParaRPr lang="en-US" sz="2600" dirty="0">
              <a:solidFill>
                <a:srgbClr val="D91C5C"/>
              </a:solidFill>
            </a:endParaRPr>
          </a:p>
        </p:txBody>
      </p:sp>
      <p:sp>
        <p:nvSpPr>
          <p:cNvPr id="3" name="Content Placeholder 2"/>
          <p:cNvSpPr>
            <a:spLocks noGrp="1"/>
          </p:cNvSpPr>
          <p:nvPr>
            <p:ph idx="1"/>
          </p:nvPr>
        </p:nvSpPr>
        <p:spPr>
          <a:xfrm>
            <a:off x="390743" y="1530937"/>
            <a:ext cx="7165757" cy="2765245"/>
          </a:xfrm>
        </p:spPr>
        <p:txBody>
          <a:bodyPr>
            <a:noAutofit/>
          </a:bodyPr>
          <a:lstStyle/>
          <a:p>
            <a:pPr marL="0" indent="0">
              <a:spcBef>
                <a:spcPts val="0"/>
              </a:spcBef>
              <a:spcAft>
                <a:spcPts val="1000"/>
              </a:spcAft>
              <a:buNone/>
            </a:pPr>
            <a:r>
              <a:rPr lang="en-GB" sz="1800" b="1" dirty="0"/>
              <a:t>The standard house brick was designed to be laid by anyone, male or </a:t>
            </a:r>
            <a:r>
              <a:rPr lang="en-GB" sz="1800" b="1" dirty="0" smtClean="0"/>
              <a:t>female.</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11</a:t>
            </a:fld>
            <a:endParaRPr lang="en-GB" dirty="0"/>
          </a:p>
        </p:txBody>
      </p:sp>
    </p:spTree>
    <p:extLst>
      <p:ext uri="{BB962C8B-B14F-4D97-AF65-F5344CB8AC3E}">
        <p14:creationId xmlns:p14="http://schemas.microsoft.com/office/powerpoint/2010/main" val="14166710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Q4</a:t>
            </a:r>
            <a:endParaRPr lang="en-US" sz="2600" dirty="0">
              <a:solidFill>
                <a:srgbClr val="D91C5C"/>
              </a:solidFill>
            </a:endParaRPr>
          </a:p>
        </p:txBody>
      </p:sp>
      <p:sp>
        <p:nvSpPr>
          <p:cNvPr id="3" name="Content Placeholder 2"/>
          <p:cNvSpPr>
            <a:spLocks noGrp="1"/>
          </p:cNvSpPr>
          <p:nvPr>
            <p:ph idx="1"/>
          </p:nvPr>
        </p:nvSpPr>
        <p:spPr>
          <a:xfrm>
            <a:off x="390743" y="1530937"/>
            <a:ext cx="6518057" cy="2765245"/>
          </a:xfrm>
        </p:spPr>
        <p:txBody>
          <a:bodyPr>
            <a:noAutofit/>
          </a:bodyPr>
          <a:lstStyle/>
          <a:p>
            <a:pPr marL="0" indent="0">
              <a:spcBef>
                <a:spcPts val="0"/>
              </a:spcBef>
              <a:spcAft>
                <a:spcPts val="1000"/>
              </a:spcAft>
              <a:buNone/>
            </a:pPr>
            <a:r>
              <a:rPr lang="en-GB" sz="1800" b="1" dirty="0"/>
              <a:t>In research, Google’s speech recognition software was found to be 40% more likely to accurately recognise male speech than female </a:t>
            </a:r>
            <a:r>
              <a:rPr lang="en-GB" sz="1800" b="1" dirty="0" smtClean="0"/>
              <a:t>speech.</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12</a:t>
            </a:fld>
            <a:endParaRPr lang="en-GB" dirty="0"/>
          </a:p>
        </p:txBody>
      </p:sp>
    </p:spTree>
    <p:extLst>
      <p:ext uri="{BB962C8B-B14F-4D97-AF65-F5344CB8AC3E}">
        <p14:creationId xmlns:p14="http://schemas.microsoft.com/office/powerpoint/2010/main" val="21640014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Q5</a:t>
            </a:r>
            <a:endParaRPr lang="en-US" sz="26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sz="1800" b="1" dirty="0"/>
              <a:t>A video went viral of a soap dispenser that only recognised white </a:t>
            </a:r>
            <a:r>
              <a:rPr lang="en-GB" sz="1800" b="1" dirty="0" smtClean="0"/>
              <a:t>hands.</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13</a:t>
            </a:fld>
            <a:endParaRPr lang="en-GB" dirty="0"/>
          </a:p>
        </p:txBody>
      </p:sp>
    </p:spTree>
    <p:extLst>
      <p:ext uri="{BB962C8B-B14F-4D97-AF65-F5344CB8AC3E}">
        <p14:creationId xmlns:p14="http://schemas.microsoft.com/office/powerpoint/2010/main" val="22186544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Q6</a:t>
            </a:r>
            <a:endParaRPr lang="en-US" sz="2600" dirty="0">
              <a:solidFill>
                <a:srgbClr val="D91C5C"/>
              </a:solidFill>
            </a:endParaRPr>
          </a:p>
        </p:txBody>
      </p:sp>
      <p:sp>
        <p:nvSpPr>
          <p:cNvPr id="3" name="Content Placeholder 2"/>
          <p:cNvSpPr>
            <a:spLocks noGrp="1"/>
          </p:cNvSpPr>
          <p:nvPr>
            <p:ph idx="1"/>
          </p:nvPr>
        </p:nvSpPr>
        <p:spPr>
          <a:xfrm>
            <a:off x="390743" y="1530937"/>
            <a:ext cx="7102257" cy="2765245"/>
          </a:xfrm>
        </p:spPr>
        <p:txBody>
          <a:bodyPr>
            <a:noAutofit/>
          </a:bodyPr>
          <a:lstStyle/>
          <a:p>
            <a:pPr marL="0" indent="0">
              <a:spcBef>
                <a:spcPts val="0"/>
              </a:spcBef>
              <a:spcAft>
                <a:spcPts val="1000"/>
              </a:spcAft>
              <a:buNone/>
            </a:pPr>
            <a:r>
              <a:rPr lang="en-GB" sz="1800" b="1" dirty="0"/>
              <a:t>Companies with more ethnic diversity on their executive teams are more </a:t>
            </a:r>
            <a:r>
              <a:rPr lang="en-GB" sz="1800" b="1" dirty="0" smtClean="0"/>
              <a:t>profitable.</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14</a:t>
            </a:fld>
            <a:endParaRPr lang="en-GB" dirty="0"/>
          </a:p>
        </p:txBody>
      </p:sp>
    </p:spTree>
    <p:extLst>
      <p:ext uri="{BB962C8B-B14F-4D97-AF65-F5344CB8AC3E}">
        <p14:creationId xmlns:p14="http://schemas.microsoft.com/office/powerpoint/2010/main" val="38700501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Q7</a:t>
            </a:r>
            <a:endParaRPr lang="en-US" sz="2600" dirty="0">
              <a:solidFill>
                <a:srgbClr val="D91C5C"/>
              </a:solidFill>
            </a:endParaRPr>
          </a:p>
        </p:txBody>
      </p:sp>
      <p:sp>
        <p:nvSpPr>
          <p:cNvPr id="3" name="Content Placeholder 2"/>
          <p:cNvSpPr>
            <a:spLocks noGrp="1"/>
          </p:cNvSpPr>
          <p:nvPr>
            <p:ph idx="1"/>
          </p:nvPr>
        </p:nvSpPr>
        <p:spPr>
          <a:xfrm>
            <a:off x="390743" y="1530937"/>
            <a:ext cx="7381657" cy="2765245"/>
          </a:xfrm>
        </p:spPr>
        <p:txBody>
          <a:bodyPr>
            <a:noAutofit/>
          </a:bodyPr>
          <a:lstStyle/>
          <a:p>
            <a:pPr marL="0" indent="0">
              <a:spcBef>
                <a:spcPts val="0"/>
              </a:spcBef>
              <a:spcAft>
                <a:spcPts val="1000"/>
              </a:spcAft>
              <a:buNone/>
            </a:pPr>
            <a:r>
              <a:rPr lang="en-GB" sz="1800" b="1" dirty="0"/>
              <a:t>What is the annual disposable income of the Black, Asian and minority ethnic community in the </a:t>
            </a:r>
            <a:r>
              <a:rPr lang="en-GB" sz="1800" b="1" dirty="0" smtClean="0"/>
              <a:t>UK?</a:t>
            </a:r>
          </a:p>
          <a:p>
            <a:pPr marL="342900" lvl="0" indent="-342900">
              <a:spcBef>
                <a:spcPts val="0"/>
              </a:spcBef>
              <a:spcAft>
                <a:spcPts val="400"/>
              </a:spcAft>
              <a:buFont typeface="+mj-lt"/>
              <a:buAutoNum type="alphaLcParenR"/>
              <a:tabLst>
                <a:tab pos="715963" algn="l"/>
              </a:tabLst>
            </a:pPr>
            <a:r>
              <a:rPr lang="en-GB" sz="1800" dirty="0" smtClean="0">
                <a:solidFill>
                  <a:srgbClr val="D91C5C"/>
                </a:solidFill>
              </a:rPr>
              <a:t>£50 million</a:t>
            </a:r>
            <a:endParaRPr lang="en-GB" sz="1800" dirty="0">
              <a:solidFill>
                <a:srgbClr val="D91C5C"/>
              </a:solidFill>
            </a:endParaRPr>
          </a:p>
          <a:p>
            <a:pPr marL="342900" lvl="0" indent="-342900">
              <a:spcBef>
                <a:spcPts val="0"/>
              </a:spcBef>
              <a:spcAft>
                <a:spcPts val="400"/>
              </a:spcAft>
              <a:buFont typeface="+mj-lt"/>
              <a:buAutoNum type="alphaLcParenR"/>
              <a:tabLst>
                <a:tab pos="715963" algn="l"/>
              </a:tabLst>
            </a:pPr>
            <a:r>
              <a:rPr lang="en-GB" sz="1800" dirty="0">
                <a:solidFill>
                  <a:srgbClr val="D91C5C"/>
                </a:solidFill>
              </a:rPr>
              <a:t>£1.76 </a:t>
            </a:r>
            <a:r>
              <a:rPr lang="en-GB" sz="1800" dirty="0" smtClean="0">
                <a:solidFill>
                  <a:srgbClr val="D91C5C"/>
                </a:solidFill>
              </a:rPr>
              <a:t>billion </a:t>
            </a:r>
            <a:endParaRPr lang="en-GB" sz="1800" dirty="0">
              <a:solidFill>
                <a:srgbClr val="D91C5C"/>
              </a:solidFill>
            </a:endParaRPr>
          </a:p>
          <a:p>
            <a:pPr marL="342900" lvl="0" indent="-342900">
              <a:spcBef>
                <a:spcPts val="0"/>
              </a:spcBef>
              <a:spcAft>
                <a:spcPts val="400"/>
              </a:spcAft>
              <a:buFont typeface="+mj-lt"/>
              <a:buAutoNum type="alphaLcParenR"/>
              <a:tabLst>
                <a:tab pos="715963" algn="l"/>
              </a:tabLst>
            </a:pPr>
            <a:r>
              <a:rPr lang="en-GB" sz="1800" dirty="0">
                <a:solidFill>
                  <a:srgbClr val="D91C5C"/>
                </a:solidFill>
              </a:rPr>
              <a:t>£300 billion</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15</a:t>
            </a:fld>
            <a:endParaRPr lang="en-GB" dirty="0"/>
          </a:p>
        </p:txBody>
      </p:sp>
    </p:spTree>
    <p:extLst>
      <p:ext uri="{BB962C8B-B14F-4D97-AF65-F5344CB8AC3E}">
        <p14:creationId xmlns:p14="http://schemas.microsoft.com/office/powerpoint/2010/main" val="34666375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Q8</a:t>
            </a:r>
            <a:endParaRPr lang="en-US" sz="26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sz="1800" b="1" dirty="0"/>
              <a:t>How many people in the UK are currently diagnosed with </a:t>
            </a:r>
            <a:r>
              <a:rPr lang="en-GB" sz="1800" b="1" dirty="0" smtClean="0"/>
              <a:t>arthritis?</a:t>
            </a:r>
          </a:p>
          <a:p>
            <a:pPr marL="342900" lvl="0" indent="-342900">
              <a:spcBef>
                <a:spcPts val="0"/>
              </a:spcBef>
              <a:spcAft>
                <a:spcPts val="400"/>
              </a:spcAft>
              <a:buFont typeface="+mj-lt"/>
              <a:buAutoNum type="alphaLcParenR"/>
              <a:tabLst>
                <a:tab pos="715963" algn="l"/>
              </a:tabLst>
            </a:pPr>
            <a:r>
              <a:rPr lang="en-GB" sz="1800" dirty="0">
                <a:solidFill>
                  <a:srgbClr val="D91C5C"/>
                </a:solidFill>
              </a:rPr>
              <a:t>0.5 million</a:t>
            </a:r>
          </a:p>
          <a:p>
            <a:pPr marL="342900" lvl="0" indent="-342900">
              <a:spcBef>
                <a:spcPts val="0"/>
              </a:spcBef>
              <a:spcAft>
                <a:spcPts val="400"/>
              </a:spcAft>
              <a:buFont typeface="+mj-lt"/>
              <a:buAutoNum type="alphaLcParenR"/>
              <a:tabLst>
                <a:tab pos="715963" algn="l"/>
              </a:tabLst>
            </a:pPr>
            <a:r>
              <a:rPr lang="en-GB" sz="1800" dirty="0">
                <a:solidFill>
                  <a:srgbClr val="D91C5C"/>
                </a:solidFill>
              </a:rPr>
              <a:t>2 million</a:t>
            </a:r>
          </a:p>
          <a:p>
            <a:pPr marL="342900" lvl="0" indent="-342900">
              <a:spcBef>
                <a:spcPts val="0"/>
              </a:spcBef>
              <a:spcAft>
                <a:spcPts val="400"/>
              </a:spcAft>
              <a:buFont typeface="+mj-lt"/>
              <a:buAutoNum type="alphaLcParenR"/>
              <a:tabLst>
                <a:tab pos="715963" algn="l"/>
              </a:tabLst>
            </a:pPr>
            <a:r>
              <a:rPr lang="en-GB" sz="1800" dirty="0">
                <a:solidFill>
                  <a:srgbClr val="D91C5C"/>
                </a:solidFill>
              </a:rPr>
              <a:t>10 million</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16</a:t>
            </a:fld>
            <a:endParaRPr lang="en-GB" dirty="0"/>
          </a:p>
        </p:txBody>
      </p:sp>
    </p:spTree>
    <p:extLst>
      <p:ext uri="{BB962C8B-B14F-4D97-AF65-F5344CB8AC3E}">
        <p14:creationId xmlns:p14="http://schemas.microsoft.com/office/powerpoint/2010/main" val="307136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Q9</a:t>
            </a:r>
            <a:endParaRPr lang="en-US" sz="26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sz="1800" b="1" dirty="0"/>
              <a:t>The remote control, cruise control and bendy straws were all innovations designed for, with, and by the disabled </a:t>
            </a:r>
            <a:r>
              <a:rPr lang="en-GB" sz="1800" b="1" dirty="0" smtClean="0"/>
              <a:t>community.</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17</a:t>
            </a:fld>
            <a:endParaRPr lang="en-GB" dirty="0"/>
          </a:p>
        </p:txBody>
      </p:sp>
    </p:spTree>
    <p:extLst>
      <p:ext uri="{BB962C8B-B14F-4D97-AF65-F5344CB8AC3E}">
        <p14:creationId xmlns:p14="http://schemas.microsoft.com/office/powerpoint/2010/main" val="32030991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Q10</a:t>
            </a:r>
            <a:endParaRPr lang="en-US" sz="2600" dirty="0">
              <a:solidFill>
                <a:srgbClr val="D91C5C"/>
              </a:solidFill>
            </a:endParaRPr>
          </a:p>
        </p:txBody>
      </p:sp>
      <p:sp>
        <p:nvSpPr>
          <p:cNvPr id="3" name="Content Placeholder 2"/>
          <p:cNvSpPr>
            <a:spLocks noGrp="1"/>
          </p:cNvSpPr>
          <p:nvPr>
            <p:ph idx="1"/>
          </p:nvPr>
        </p:nvSpPr>
        <p:spPr>
          <a:xfrm>
            <a:off x="390743" y="1530937"/>
            <a:ext cx="7102257" cy="2765245"/>
          </a:xfrm>
        </p:spPr>
        <p:txBody>
          <a:bodyPr>
            <a:noAutofit/>
          </a:bodyPr>
          <a:lstStyle/>
          <a:p>
            <a:pPr marL="0" indent="0">
              <a:spcBef>
                <a:spcPts val="0"/>
              </a:spcBef>
              <a:spcAft>
                <a:spcPts val="1000"/>
              </a:spcAft>
              <a:buNone/>
            </a:pPr>
            <a:r>
              <a:rPr lang="en-GB" sz="1800" b="1" dirty="0"/>
              <a:t>EU regulatory crash-test requirements include the assessment of car seat belts using ‘pregnant’ women-shaped crash test </a:t>
            </a:r>
            <a:r>
              <a:rPr lang="en-GB" sz="1800" b="1" dirty="0" smtClean="0"/>
              <a:t>dummies.</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18</a:t>
            </a:fld>
            <a:endParaRPr lang="en-GB" dirty="0"/>
          </a:p>
        </p:txBody>
      </p:sp>
    </p:spTree>
    <p:extLst>
      <p:ext uri="{BB962C8B-B14F-4D97-AF65-F5344CB8AC3E}">
        <p14:creationId xmlns:p14="http://schemas.microsoft.com/office/powerpoint/2010/main" val="31513442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3E7B9F2-B4FF-452C-8B6A-FCAF32E52E53}" type="slidenum">
              <a:rPr lang="en-GB" smtClean="0"/>
              <a:pPr/>
              <a:t>19</a:t>
            </a:fld>
            <a:endParaRPr lang="en-GB" dirty="0"/>
          </a:p>
        </p:txBody>
      </p:sp>
      <p:sp>
        <p:nvSpPr>
          <p:cNvPr id="2" name="Title 1"/>
          <p:cNvSpPr>
            <a:spLocks noGrp="1"/>
          </p:cNvSpPr>
          <p:nvPr>
            <p:ph type="title" idx="4294967295"/>
          </p:nvPr>
        </p:nvSpPr>
        <p:spPr>
          <a:xfrm>
            <a:off x="0" y="1098550"/>
            <a:ext cx="9144000" cy="2095500"/>
          </a:xfrm>
        </p:spPr>
        <p:txBody>
          <a:bodyPr>
            <a:noAutofit/>
          </a:bodyPr>
          <a:lstStyle/>
          <a:p>
            <a:pPr algn="ctr"/>
            <a:r>
              <a:rPr lang="en-US" sz="5400" dirty="0" smtClean="0">
                <a:solidFill>
                  <a:srgbClr val="FFFFFF"/>
                </a:solidFill>
              </a:rPr>
              <a:t>End </a:t>
            </a:r>
            <a:br>
              <a:rPr lang="en-US" sz="5400" dirty="0" smtClean="0">
                <a:solidFill>
                  <a:srgbClr val="FFFFFF"/>
                </a:solidFill>
              </a:rPr>
            </a:br>
            <a:r>
              <a:rPr lang="en-US" sz="5400" dirty="0" smtClean="0">
                <a:solidFill>
                  <a:srgbClr val="FFFFFF"/>
                </a:solidFill>
              </a:rPr>
              <a:t>of quiz</a:t>
            </a:r>
            <a:endParaRPr lang="en-US" sz="5400" dirty="0">
              <a:solidFill>
                <a:srgbClr val="FFFFFF"/>
              </a:solidFill>
            </a:endParaRPr>
          </a:p>
        </p:txBody>
      </p:sp>
      <p:sp>
        <p:nvSpPr>
          <p:cNvPr id="6"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Tree>
    <p:extLst>
      <p:ext uri="{BB962C8B-B14F-4D97-AF65-F5344CB8AC3E}">
        <p14:creationId xmlns:p14="http://schemas.microsoft.com/office/powerpoint/2010/main" val="4513975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781549"/>
            <a:ext cx="7886700" cy="670641"/>
          </a:xfrm>
        </p:spPr>
        <p:txBody>
          <a:bodyPr>
            <a:noAutofit/>
          </a:bodyPr>
          <a:lstStyle/>
          <a:p>
            <a:r>
              <a:rPr lang="en-US" sz="2200" dirty="0">
                <a:solidFill>
                  <a:srgbClr val="D91C5C"/>
                </a:solidFill>
              </a:rPr>
              <a:t>Agenda</a:t>
            </a:r>
          </a:p>
        </p:txBody>
      </p:sp>
      <p:sp>
        <p:nvSpPr>
          <p:cNvPr id="3" name="Content Placeholder 2"/>
          <p:cNvSpPr>
            <a:spLocks noGrp="1"/>
          </p:cNvSpPr>
          <p:nvPr>
            <p:ph idx="1"/>
          </p:nvPr>
        </p:nvSpPr>
        <p:spPr>
          <a:xfrm>
            <a:off x="390743" y="1530937"/>
            <a:ext cx="7886700" cy="2765245"/>
          </a:xfrm>
        </p:spPr>
        <p:txBody>
          <a:bodyPr>
            <a:noAutofit/>
          </a:bodyPr>
          <a:lstStyle/>
          <a:p>
            <a:pPr lvl="0">
              <a:spcAft>
                <a:spcPts val="200"/>
              </a:spcAft>
              <a:buFont typeface="Wingdings" charset="2"/>
              <a:buChar char="§"/>
            </a:pPr>
            <a:r>
              <a:rPr lang="en-GB" sz="1600" dirty="0" smtClean="0"/>
              <a:t>Welcome</a:t>
            </a:r>
            <a:r>
              <a:rPr lang="en-GB" sz="1600" dirty="0"/>
              <a:t>, introductions and health and safety message</a:t>
            </a:r>
          </a:p>
          <a:p>
            <a:pPr lvl="0">
              <a:spcAft>
                <a:spcPts val="200"/>
              </a:spcAft>
              <a:buFont typeface="Wingdings" charset="2"/>
              <a:buChar char="§"/>
            </a:pPr>
            <a:r>
              <a:rPr lang="en-GB" sz="1600" dirty="0"/>
              <a:t>Ashby's Law and the relevance to engineering</a:t>
            </a:r>
          </a:p>
          <a:p>
            <a:pPr lvl="0">
              <a:spcAft>
                <a:spcPts val="200"/>
              </a:spcAft>
              <a:buFont typeface="Wingdings" charset="2"/>
              <a:buChar char="§"/>
            </a:pPr>
            <a:r>
              <a:rPr lang="en-GB" sz="1600" dirty="0"/>
              <a:t>Quiz</a:t>
            </a:r>
          </a:p>
          <a:p>
            <a:pPr lvl="0">
              <a:spcAft>
                <a:spcPts val="200"/>
              </a:spcAft>
              <a:buFont typeface="Wingdings" charset="2"/>
              <a:buChar char="§"/>
            </a:pPr>
            <a:r>
              <a:rPr lang="en-GB" sz="1600" dirty="0"/>
              <a:t>Problem-solving riddle</a:t>
            </a:r>
          </a:p>
          <a:p>
            <a:pPr lvl="0">
              <a:spcAft>
                <a:spcPts val="200"/>
              </a:spcAft>
              <a:buFont typeface="Wingdings" charset="2"/>
              <a:buChar char="§"/>
            </a:pPr>
            <a:r>
              <a:rPr lang="en-GB" sz="1600" dirty="0"/>
              <a:t>Developing an objective</a:t>
            </a:r>
          </a:p>
          <a:p>
            <a:pPr lvl="0">
              <a:spcAft>
                <a:spcPts val="200"/>
              </a:spcAft>
              <a:buFont typeface="Wingdings" charset="2"/>
              <a:buChar char="§"/>
            </a:pPr>
            <a:r>
              <a:rPr lang="en-GB" sz="1600" dirty="0"/>
              <a:t>Thank you and </a:t>
            </a:r>
            <a:r>
              <a:rPr lang="en-GB" sz="1600" dirty="0" smtClean="0"/>
              <a:t>feedback</a:t>
            </a:r>
            <a:endParaRPr lang="en-GB" sz="16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a:t>
            </a:r>
            <a:r>
              <a:rPr lang="en-GB" dirty="0" smtClean="0">
                <a:solidFill>
                  <a:srgbClr val="D91C5C"/>
                </a:solidFill>
              </a:rPr>
              <a:t>Problem-solving</a:t>
            </a:r>
            <a:endParaRPr lang="en-GB" dirty="0">
              <a:solidFill>
                <a:srgbClr val="D91C5C"/>
              </a:solidFill>
            </a:endParaRPr>
          </a:p>
        </p:txBody>
      </p:sp>
      <p:sp>
        <p:nvSpPr>
          <p:cNvPr id="5" name="Slide Number Placeholder 4"/>
          <p:cNvSpPr>
            <a:spLocks noGrp="1"/>
          </p:cNvSpPr>
          <p:nvPr>
            <p:ph type="sldNum" sz="quarter" idx="12"/>
          </p:nvPr>
        </p:nvSpPr>
        <p:spPr/>
        <p:txBody>
          <a:bodyPr/>
          <a:lstStyle/>
          <a:p>
            <a:fld id="{93E7B9F2-B4FF-452C-8B6A-FCAF32E52E53}" type="slidenum">
              <a:rPr lang="en-GB" smtClean="0"/>
              <a:pPr/>
              <a:t>2</a:t>
            </a:fld>
            <a:endParaRPr lang="en-GB" dirty="0"/>
          </a:p>
        </p:txBody>
      </p:sp>
    </p:spTree>
    <p:extLst>
      <p:ext uri="{BB962C8B-B14F-4D97-AF65-F5344CB8AC3E}">
        <p14:creationId xmlns:p14="http://schemas.microsoft.com/office/powerpoint/2010/main" val="36890620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3E7B9F2-B4FF-452C-8B6A-FCAF32E52E53}" type="slidenum">
              <a:rPr lang="en-GB" smtClean="0"/>
              <a:pPr/>
              <a:t>20</a:t>
            </a:fld>
            <a:endParaRPr lang="en-GB" dirty="0"/>
          </a:p>
        </p:txBody>
      </p:sp>
      <p:sp>
        <p:nvSpPr>
          <p:cNvPr id="2" name="Title 1"/>
          <p:cNvSpPr>
            <a:spLocks noGrp="1"/>
          </p:cNvSpPr>
          <p:nvPr>
            <p:ph type="title" idx="4294967295"/>
          </p:nvPr>
        </p:nvSpPr>
        <p:spPr>
          <a:xfrm>
            <a:off x="0" y="781050"/>
            <a:ext cx="9144000" cy="2095500"/>
          </a:xfrm>
        </p:spPr>
        <p:txBody>
          <a:bodyPr>
            <a:noAutofit/>
          </a:bodyPr>
          <a:lstStyle/>
          <a:p>
            <a:pPr algn="ctr"/>
            <a:r>
              <a:rPr lang="en-US" sz="5400" dirty="0" smtClean="0">
                <a:solidFill>
                  <a:srgbClr val="FFFFFF"/>
                </a:solidFill>
              </a:rPr>
              <a:t>Answers</a:t>
            </a:r>
            <a:endParaRPr lang="en-US" sz="5400" dirty="0">
              <a:solidFill>
                <a:srgbClr val="FFFFFF"/>
              </a:solidFill>
            </a:endParaRPr>
          </a:p>
        </p:txBody>
      </p:sp>
      <p:sp>
        <p:nvSpPr>
          <p:cNvPr id="6"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Tree>
    <p:extLst>
      <p:ext uri="{BB962C8B-B14F-4D97-AF65-F5344CB8AC3E}">
        <p14:creationId xmlns:p14="http://schemas.microsoft.com/office/powerpoint/2010/main" val="20074827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Q1</a:t>
            </a:r>
            <a:endParaRPr lang="en-US" sz="26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sz="1800" b="1" dirty="0"/>
              <a:t>Police officers’ stab proof vests are designed to fit both male and female body </a:t>
            </a:r>
            <a:r>
              <a:rPr lang="en-GB" sz="1800" b="1" dirty="0" smtClean="0"/>
              <a:t>shapes.</a:t>
            </a:r>
          </a:p>
          <a:p>
            <a:pPr marL="0" lvl="0" indent="0">
              <a:spcBef>
                <a:spcPts val="0"/>
              </a:spcBef>
              <a:spcAft>
                <a:spcPts val="400"/>
              </a:spcAft>
              <a:buNone/>
              <a:tabLst>
                <a:tab pos="715963" algn="l"/>
              </a:tabLst>
            </a:pPr>
            <a:r>
              <a:rPr lang="en-GB" sz="1800" dirty="0" smtClean="0">
                <a:solidFill>
                  <a:srgbClr val="D91C5C"/>
                </a:solidFill>
              </a:rPr>
              <a:t>False</a:t>
            </a:r>
          </a:p>
          <a:p>
            <a:pPr marL="0" lvl="0" indent="0">
              <a:spcBef>
                <a:spcPts val="0"/>
              </a:spcBef>
              <a:spcAft>
                <a:spcPts val="400"/>
              </a:spcAft>
              <a:buNone/>
              <a:tabLst>
                <a:tab pos="715963" algn="l"/>
              </a:tabLst>
            </a:pPr>
            <a:r>
              <a:rPr lang="en-GB" sz="1300" dirty="0"/>
              <a:t>They are a one shape fits all design. Because no account is taken of breast size these can leave female officers vulnerable because of incorrect fitting. British female police officers report being bruised by their kit belts. A number have had to have physiotherapy because of the way stab vests sit on their body. Many complain that there is no space for their breasts, which is not only uncomfortable but also results in stab vests coming up too short, leaving women unprotected.</a:t>
            </a:r>
          </a:p>
          <a:p>
            <a:pPr marL="0" lvl="0" indent="0">
              <a:spcBef>
                <a:spcPts val="0"/>
              </a:spcBef>
              <a:spcAft>
                <a:spcPts val="400"/>
              </a:spcAft>
              <a:buNone/>
              <a:tabLst>
                <a:tab pos="715963" algn="l"/>
              </a:tabLst>
            </a:pPr>
            <a:endParaRPr lang="en-GB" sz="1800" dirty="0" smtClean="0">
              <a:solidFill>
                <a:srgbClr val="D91C5C"/>
              </a:solidFill>
            </a:endParaRP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21</a:t>
            </a:fld>
            <a:endParaRPr lang="en-GB" dirty="0"/>
          </a:p>
        </p:txBody>
      </p:sp>
    </p:spTree>
    <p:extLst>
      <p:ext uri="{BB962C8B-B14F-4D97-AF65-F5344CB8AC3E}">
        <p14:creationId xmlns:p14="http://schemas.microsoft.com/office/powerpoint/2010/main" val="38539576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Q2</a:t>
            </a:r>
            <a:endParaRPr lang="en-US" sz="2600" dirty="0">
              <a:solidFill>
                <a:srgbClr val="D91C5C"/>
              </a:solidFill>
            </a:endParaRPr>
          </a:p>
        </p:txBody>
      </p:sp>
      <p:sp>
        <p:nvSpPr>
          <p:cNvPr id="3" name="Content Placeholder 2"/>
          <p:cNvSpPr>
            <a:spLocks noGrp="1"/>
          </p:cNvSpPr>
          <p:nvPr>
            <p:ph idx="1"/>
          </p:nvPr>
        </p:nvSpPr>
        <p:spPr>
          <a:xfrm>
            <a:off x="390743" y="1530937"/>
            <a:ext cx="7000657" cy="2765245"/>
          </a:xfrm>
        </p:spPr>
        <p:txBody>
          <a:bodyPr>
            <a:noAutofit/>
          </a:bodyPr>
          <a:lstStyle/>
          <a:p>
            <a:pPr marL="0" indent="0">
              <a:spcBef>
                <a:spcPts val="0"/>
              </a:spcBef>
              <a:spcAft>
                <a:spcPts val="1000"/>
              </a:spcAft>
              <a:buNone/>
            </a:pPr>
            <a:r>
              <a:rPr lang="en-GB" sz="1800" b="1" dirty="0"/>
              <a:t>Men and women have the same degree of tolerance to exposure to drugs and </a:t>
            </a:r>
            <a:r>
              <a:rPr lang="en-GB" sz="1800" b="1" dirty="0" smtClean="0"/>
              <a:t>toxins.</a:t>
            </a:r>
          </a:p>
          <a:p>
            <a:pPr marL="0" lvl="0" indent="0">
              <a:spcBef>
                <a:spcPts val="0"/>
              </a:spcBef>
              <a:spcAft>
                <a:spcPts val="400"/>
              </a:spcAft>
              <a:buNone/>
              <a:tabLst>
                <a:tab pos="715963" algn="l"/>
              </a:tabLst>
            </a:pPr>
            <a:r>
              <a:rPr lang="en-GB" sz="1800" dirty="0" smtClean="0">
                <a:solidFill>
                  <a:srgbClr val="D91C5C"/>
                </a:solidFill>
              </a:rPr>
              <a:t>False</a:t>
            </a:r>
          </a:p>
          <a:p>
            <a:pPr marL="0" lvl="0" indent="0">
              <a:spcBef>
                <a:spcPts val="0"/>
              </a:spcBef>
              <a:spcAft>
                <a:spcPts val="400"/>
              </a:spcAft>
              <a:buNone/>
              <a:tabLst>
                <a:tab pos="715963" algn="l"/>
              </a:tabLst>
            </a:pPr>
            <a:r>
              <a:rPr lang="en-GB" sz="1300" dirty="0"/>
              <a:t>Women tend to have thinner levels of skin but testing of safe levels of exposure to drugs is carried out according to a standardised and male-orientated benchmark. </a:t>
            </a:r>
            <a:endParaRPr lang="en-GB" sz="1300" dirty="0" smtClean="0"/>
          </a:p>
          <a:p>
            <a:pPr marL="0" lvl="0" indent="0">
              <a:spcBef>
                <a:spcPts val="0"/>
              </a:spcBef>
              <a:spcAft>
                <a:spcPts val="400"/>
              </a:spcAft>
              <a:buNone/>
              <a:tabLst>
                <a:tab pos="715963" algn="l"/>
              </a:tabLst>
            </a:pPr>
            <a:r>
              <a:rPr lang="en-GB" sz="1300" dirty="0" smtClean="0"/>
              <a:t>Dosages </a:t>
            </a:r>
            <a:r>
              <a:rPr lang="en-GB" sz="1300" dirty="0"/>
              <a:t>of drugs are designed in the same standardised, male-focused way, with potentially differing levels of active elements entering the body dependent on someone’s </a:t>
            </a:r>
            <a:r>
              <a:rPr lang="en-GB" sz="1300" dirty="0" smtClean="0"/>
              <a:t>sex.</a:t>
            </a:r>
          </a:p>
          <a:p>
            <a:pPr marL="0" lvl="0" indent="0">
              <a:spcBef>
                <a:spcPts val="0"/>
              </a:spcBef>
              <a:spcAft>
                <a:spcPts val="400"/>
              </a:spcAft>
              <a:buNone/>
              <a:tabLst>
                <a:tab pos="715963" algn="l"/>
              </a:tabLst>
            </a:pPr>
            <a:endParaRPr lang="en-GB" sz="1800" dirty="0" smtClean="0">
              <a:solidFill>
                <a:srgbClr val="D91C5C"/>
              </a:solidFill>
            </a:endParaRP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22</a:t>
            </a:fld>
            <a:endParaRPr lang="en-GB" dirty="0"/>
          </a:p>
        </p:txBody>
      </p:sp>
    </p:spTree>
    <p:extLst>
      <p:ext uri="{BB962C8B-B14F-4D97-AF65-F5344CB8AC3E}">
        <p14:creationId xmlns:p14="http://schemas.microsoft.com/office/powerpoint/2010/main" val="18175865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Q3</a:t>
            </a:r>
            <a:endParaRPr lang="en-US" sz="2600" dirty="0">
              <a:solidFill>
                <a:srgbClr val="D91C5C"/>
              </a:solidFill>
            </a:endParaRPr>
          </a:p>
        </p:txBody>
      </p:sp>
      <p:sp>
        <p:nvSpPr>
          <p:cNvPr id="3" name="Content Placeholder 2"/>
          <p:cNvSpPr>
            <a:spLocks noGrp="1"/>
          </p:cNvSpPr>
          <p:nvPr>
            <p:ph idx="1"/>
          </p:nvPr>
        </p:nvSpPr>
        <p:spPr>
          <a:xfrm>
            <a:off x="390743" y="1530937"/>
            <a:ext cx="7191157" cy="2765245"/>
          </a:xfrm>
        </p:spPr>
        <p:txBody>
          <a:bodyPr>
            <a:noAutofit/>
          </a:bodyPr>
          <a:lstStyle/>
          <a:p>
            <a:pPr marL="0" indent="0">
              <a:spcBef>
                <a:spcPts val="0"/>
              </a:spcBef>
              <a:spcAft>
                <a:spcPts val="1000"/>
              </a:spcAft>
              <a:buNone/>
            </a:pPr>
            <a:r>
              <a:rPr lang="en-GB" sz="1800" b="1" dirty="0"/>
              <a:t>The standard house brick was designed to be laid by anyone, male or </a:t>
            </a:r>
            <a:r>
              <a:rPr lang="en-GB" sz="1800" b="1" dirty="0" smtClean="0"/>
              <a:t>female.</a:t>
            </a:r>
          </a:p>
          <a:p>
            <a:pPr marL="0" lvl="0" indent="0">
              <a:spcBef>
                <a:spcPts val="0"/>
              </a:spcBef>
              <a:spcAft>
                <a:spcPts val="400"/>
              </a:spcAft>
              <a:buNone/>
              <a:tabLst>
                <a:tab pos="715963" algn="l"/>
              </a:tabLst>
            </a:pPr>
            <a:r>
              <a:rPr lang="en-GB" sz="1800" dirty="0" smtClean="0">
                <a:solidFill>
                  <a:srgbClr val="D91C5C"/>
                </a:solidFill>
              </a:rPr>
              <a:t>False</a:t>
            </a:r>
          </a:p>
          <a:p>
            <a:pPr marL="0" lvl="0" indent="0">
              <a:spcBef>
                <a:spcPts val="0"/>
              </a:spcBef>
              <a:spcAft>
                <a:spcPts val="400"/>
              </a:spcAft>
              <a:buNone/>
              <a:tabLst>
                <a:tab pos="715963" algn="l"/>
              </a:tabLst>
            </a:pPr>
            <a:r>
              <a:rPr lang="en-GB" sz="1300" dirty="0"/>
              <a:t>It was designed to be handled by men, fitting their ‘standard’ hand size more readily</a:t>
            </a:r>
            <a:r>
              <a:rPr lang="en-GB" sz="1300" dirty="0" smtClean="0"/>
              <a:t>.</a:t>
            </a:r>
            <a:endParaRPr lang="en-GB" sz="1300" dirty="0"/>
          </a:p>
          <a:p>
            <a:pPr marL="0" lvl="0" indent="0">
              <a:spcBef>
                <a:spcPts val="0"/>
              </a:spcBef>
              <a:spcAft>
                <a:spcPts val="400"/>
              </a:spcAft>
              <a:buNone/>
              <a:tabLst>
                <a:tab pos="715963" algn="l"/>
              </a:tabLst>
            </a:pPr>
            <a:r>
              <a:rPr lang="en-GB" sz="1300" dirty="0"/>
              <a:t>Today, many mobile phone companies have been criticised for making their phones larger than the average female hand, potentially alienating a large number of </a:t>
            </a:r>
            <a:r>
              <a:rPr lang="en-GB" sz="1300" dirty="0" smtClean="0"/>
              <a:t>consumers.</a:t>
            </a:r>
          </a:p>
          <a:p>
            <a:pPr marL="0" lvl="0" indent="0">
              <a:spcBef>
                <a:spcPts val="0"/>
              </a:spcBef>
              <a:spcAft>
                <a:spcPts val="400"/>
              </a:spcAft>
              <a:buNone/>
              <a:tabLst>
                <a:tab pos="715963" algn="l"/>
              </a:tabLst>
            </a:pPr>
            <a:endParaRPr lang="en-GB" sz="1800" dirty="0" smtClean="0">
              <a:solidFill>
                <a:srgbClr val="D91C5C"/>
              </a:solidFill>
            </a:endParaRP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23</a:t>
            </a:fld>
            <a:endParaRPr lang="en-GB" dirty="0"/>
          </a:p>
        </p:txBody>
      </p:sp>
    </p:spTree>
    <p:extLst>
      <p:ext uri="{BB962C8B-B14F-4D97-AF65-F5344CB8AC3E}">
        <p14:creationId xmlns:p14="http://schemas.microsoft.com/office/powerpoint/2010/main" val="26513788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Q4</a:t>
            </a:r>
            <a:endParaRPr lang="en-US" sz="2600" dirty="0">
              <a:solidFill>
                <a:srgbClr val="D91C5C"/>
              </a:solidFill>
            </a:endParaRPr>
          </a:p>
        </p:txBody>
      </p:sp>
      <p:sp>
        <p:nvSpPr>
          <p:cNvPr id="3" name="Content Placeholder 2"/>
          <p:cNvSpPr>
            <a:spLocks noGrp="1"/>
          </p:cNvSpPr>
          <p:nvPr>
            <p:ph idx="1"/>
          </p:nvPr>
        </p:nvSpPr>
        <p:spPr>
          <a:xfrm>
            <a:off x="390743" y="1530937"/>
            <a:ext cx="7381657" cy="2765245"/>
          </a:xfrm>
        </p:spPr>
        <p:txBody>
          <a:bodyPr>
            <a:noAutofit/>
          </a:bodyPr>
          <a:lstStyle/>
          <a:p>
            <a:pPr marL="0" indent="0">
              <a:spcBef>
                <a:spcPts val="0"/>
              </a:spcBef>
              <a:spcAft>
                <a:spcPts val="1000"/>
              </a:spcAft>
              <a:buNone/>
            </a:pPr>
            <a:r>
              <a:rPr lang="en-GB" sz="1800" b="1" dirty="0"/>
              <a:t>In research, Google’s speech recognition software was found to be 40% more likely to accurately recognise male speech than female </a:t>
            </a:r>
            <a:r>
              <a:rPr lang="en-GB" sz="1800" b="1" dirty="0" smtClean="0"/>
              <a:t>speech.</a:t>
            </a:r>
          </a:p>
          <a:p>
            <a:pPr marL="0" lvl="0" indent="0">
              <a:spcBef>
                <a:spcPts val="0"/>
              </a:spcBef>
              <a:spcAft>
                <a:spcPts val="400"/>
              </a:spcAft>
              <a:buNone/>
              <a:tabLst>
                <a:tab pos="715963" algn="l"/>
              </a:tabLst>
            </a:pPr>
            <a:r>
              <a:rPr lang="en-GB" sz="1800" dirty="0" smtClean="0">
                <a:solidFill>
                  <a:srgbClr val="D91C5C"/>
                </a:solidFill>
              </a:rPr>
              <a:t>False</a:t>
            </a:r>
          </a:p>
          <a:p>
            <a:pPr marL="0" lvl="0" indent="0">
              <a:spcBef>
                <a:spcPts val="0"/>
              </a:spcBef>
              <a:spcAft>
                <a:spcPts val="400"/>
              </a:spcAft>
              <a:buNone/>
              <a:tabLst>
                <a:tab pos="715963" algn="l"/>
              </a:tabLst>
            </a:pPr>
            <a:r>
              <a:rPr lang="en-GB" sz="1300" dirty="0"/>
              <a:t>The actual figure was 70% more likely. One woman reported that her car’s voice-command system only listened to her husband, even though he was in the passenger seat. </a:t>
            </a:r>
          </a:p>
          <a:p>
            <a:pPr marL="0" lvl="0" indent="0">
              <a:spcBef>
                <a:spcPts val="0"/>
              </a:spcBef>
              <a:spcAft>
                <a:spcPts val="400"/>
              </a:spcAft>
              <a:buNone/>
              <a:tabLst>
                <a:tab pos="715963" algn="l"/>
              </a:tabLst>
            </a:pPr>
            <a:r>
              <a:rPr lang="en-GB" sz="1300" dirty="0"/>
              <a:t>Research has also found that speech recognition systems make far fewer errors with </a:t>
            </a:r>
            <a:r>
              <a:rPr lang="en-GB" sz="1300" dirty="0" smtClean="0"/>
              <a:t/>
            </a:r>
            <a:br>
              <a:rPr lang="en-GB" sz="1300" dirty="0" smtClean="0"/>
            </a:br>
            <a:r>
              <a:rPr lang="en-GB" sz="1300" dirty="0" smtClean="0"/>
              <a:t>white </a:t>
            </a:r>
            <a:r>
              <a:rPr lang="en-GB" sz="1300" dirty="0"/>
              <a:t>users than with black </a:t>
            </a:r>
            <a:r>
              <a:rPr lang="en-GB" sz="1300" dirty="0" smtClean="0"/>
              <a:t>users.</a:t>
            </a:r>
          </a:p>
          <a:p>
            <a:pPr marL="0" lvl="0" indent="0">
              <a:spcBef>
                <a:spcPts val="0"/>
              </a:spcBef>
              <a:spcAft>
                <a:spcPts val="400"/>
              </a:spcAft>
              <a:buNone/>
              <a:tabLst>
                <a:tab pos="715963" algn="l"/>
              </a:tabLst>
            </a:pPr>
            <a:endParaRPr lang="en-GB" sz="1800" dirty="0" smtClean="0">
              <a:solidFill>
                <a:srgbClr val="D91C5C"/>
              </a:solidFill>
            </a:endParaRP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24</a:t>
            </a:fld>
            <a:endParaRPr lang="en-GB" dirty="0"/>
          </a:p>
        </p:txBody>
      </p:sp>
    </p:spTree>
    <p:extLst>
      <p:ext uri="{BB962C8B-B14F-4D97-AF65-F5344CB8AC3E}">
        <p14:creationId xmlns:p14="http://schemas.microsoft.com/office/powerpoint/2010/main" val="19699704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Q5</a:t>
            </a:r>
            <a:endParaRPr lang="en-US" sz="2600" dirty="0">
              <a:solidFill>
                <a:srgbClr val="D91C5C"/>
              </a:solidFill>
            </a:endParaRPr>
          </a:p>
        </p:txBody>
      </p:sp>
      <p:sp>
        <p:nvSpPr>
          <p:cNvPr id="3" name="Content Placeholder 2"/>
          <p:cNvSpPr>
            <a:spLocks noGrp="1"/>
          </p:cNvSpPr>
          <p:nvPr>
            <p:ph idx="1"/>
          </p:nvPr>
        </p:nvSpPr>
        <p:spPr>
          <a:xfrm>
            <a:off x="390743" y="1530937"/>
            <a:ext cx="7457857" cy="2765245"/>
          </a:xfrm>
        </p:spPr>
        <p:txBody>
          <a:bodyPr>
            <a:noAutofit/>
          </a:bodyPr>
          <a:lstStyle/>
          <a:p>
            <a:pPr marL="0" indent="0">
              <a:spcBef>
                <a:spcPts val="0"/>
              </a:spcBef>
              <a:spcAft>
                <a:spcPts val="1000"/>
              </a:spcAft>
              <a:buNone/>
            </a:pPr>
            <a:r>
              <a:rPr lang="en-GB" sz="1800" b="1" dirty="0"/>
              <a:t>A video went viral of a soap dispenser that only recognised white </a:t>
            </a:r>
            <a:r>
              <a:rPr lang="en-GB" sz="1800" b="1" dirty="0" smtClean="0"/>
              <a:t>hands.</a:t>
            </a:r>
          </a:p>
          <a:p>
            <a:pPr marL="0" lvl="0" indent="0">
              <a:spcBef>
                <a:spcPts val="0"/>
              </a:spcBef>
              <a:spcAft>
                <a:spcPts val="400"/>
              </a:spcAft>
              <a:buNone/>
              <a:tabLst>
                <a:tab pos="715963" algn="l"/>
              </a:tabLst>
            </a:pPr>
            <a:r>
              <a:rPr lang="en-GB" sz="1800" dirty="0" smtClean="0">
                <a:solidFill>
                  <a:srgbClr val="D91C5C"/>
                </a:solidFill>
              </a:rPr>
              <a:t>True</a:t>
            </a:r>
          </a:p>
          <a:p>
            <a:pPr marL="0" lvl="0" indent="0">
              <a:spcBef>
                <a:spcPts val="0"/>
              </a:spcBef>
              <a:spcAft>
                <a:spcPts val="400"/>
              </a:spcAft>
              <a:buNone/>
              <a:tabLst>
                <a:tab pos="715963" algn="l"/>
              </a:tabLst>
            </a:pPr>
            <a:r>
              <a:rPr lang="en-GB" sz="1300" dirty="0"/>
              <a:t>A senior black worker at Facebook posted a </a:t>
            </a:r>
            <a:r>
              <a:rPr lang="en-GB" sz="1300" dirty="0" smtClean="0">
                <a:hlinkClick r:id="rId2"/>
              </a:rPr>
              <a:t>video</a:t>
            </a:r>
            <a:r>
              <a:rPr lang="en-GB" sz="1300" dirty="0" smtClean="0"/>
              <a:t> of </a:t>
            </a:r>
            <a:r>
              <a:rPr lang="en-GB" sz="1300" dirty="0"/>
              <a:t>this, which has been shared over 200,000 times. </a:t>
            </a:r>
            <a:endParaRPr lang="en-GB" sz="1300" dirty="0" smtClean="0"/>
          </a:p>
          <a:p>
            <a:pPr marL="0" lvl="0" indent="0">
              <a:spcBef>
                <a:spcPts val="0"/>
              </a:spcBef>
              <a:spcAft>
                <a:spcPts val="400"/>
              </a:spcAft>
              <a:buNone/>
              <a:tabLst>
                <a:tab pos="715963" algn="l"/>
              </a:tabLst>
            </a:pPr>
            <a:r>
              <a:rPr lang="en-GB" sz="1300" dirty="0" smtClean="0"/>
              <a:t>He </a:t>
            </a:r>
            <a:r>
              <a:rPr lang="en-GB" sz="1300" dirty="0"/>
              <a:t>highlighted a) that the light sensor in the dispenser was likely not tested on a variety of skin tones excluding users worldwide b) the importance of diversity in tech and its impact on society</a:t>
            </a:r>
            <a:r>
              <a:rPr lang="en-GB" sz="1300" dirty="0" smtClean="0"/>
              <a:t>.</a:t>
            </a:r>
            <a:endParaRPr lang="en-GB" sz="13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25</a:t>
            </a:fld>
            <a:endParaRPr lang="en-GB" dirty="0"/>
          </a:p>
        </p:txBody>
      </p:sp>
    </p:spTree>
    <p:extLst>
      <p:ext uri="{BB962C8B-B14F-4D97-AF65-F5344CB8AC3E}">
        <p14:creationId xmlns:p14="http://schemas.microsoft.com/office/powerpoint/2010/main" val="5306898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Q6</a:t>
            </a:r>
            <a:endParaRPr lang="en-US" sz="2600" dirty="0">
              <a:solidFill>
                <a:srgbClr val="D91C5C"/>
              </a:solidFill>
            </a:endParaRPr>
          </a:p>
        </p:txBody>
      </p:sp>
      <p:sp>
        <p:nvSpPr>
          <p:cNvPr id="3" name="Content Placeholder 2"/>
          <p:cNvSpPr>
            <a:spLocks noGrp="1"/>
          </p:cNvSpPr>
          <p:nvPr>
            <p:ph idx="1"/>
          </p:nvPr>
        </p:nvSpPr>
        <p:spPr>
          <a:xfrm>
            <a:off x="390743" y="1530937"/>
            <a:ext cx="7457857" cy="2765245"/>
          </a:xfrm>
        </p:spPr>
        <p:txBody>
          <a:bodyPr>
            <a:noAutofit/>
          </a:bodyPr>
          <a:lstStyle/>
          <a:p>
            <a:pPr marL="0" indent="0">
              <a:spcBef>
                <a:spcPts val="0"/>
              </a:spcBef>
              <a:spcAft>
                <a:spcPts val="1000"/>
              </a:spcAft>
              <a:buNone/>
            </a:pPr>
            <a:r>
              <a:rPr lang="en-GB" sz="1800" b="1" dirty="0"/>
              <a:t>Companies with more ethnic diversity on their executive teams are more </a:t>
            </a:r>
            <a:r>
              <a:rPr lang="en-GB" sz="1800" b="1" dirty="0" smtClean="0"/>
              <a:t>profitable.</a:t>
            </a:r>
          </a:p>
          <a:p>
            <a:pPr marL="0" lvl="0" indent="0">
              <a:spcBef>
                <a:spcPts val="0"/>
              </a:spcBef>
              <a:spcAft>
                <a:spcPts val="400"/>
              </a:spcAft>
              <a:buNone/>
              <a:tabLst>
                <a:tab pos="715963" algn="l"/>
              </a:tabLst>
            </a:pPr>
            <a:r>
              <a:rPr lang="en-GB" sz="1800" dirty="0" smtClean="0">
                <a:solidFill>
                  <a:srgbClr val="D91C5C"/>
                </a:solidFill>
              </a:rPr>
              <a:t>True</a:t>
            </a:r>
          </a:p>
          <a:p>
            <a:pPr marL="0" lvl="0" indent="0">
              <a:spcBef>
                <a:spcPts val="0"/>
              </a:spcBef>
              <a:spcAft>
                <a:spcPts val="400"/>
              </a:spcAft>
              <a:buNone/>
              <a:tabLst>
                <a:tab pos="715963" algn="l"/>
              </a:tabLst>
            </a:pPr>
            <a:r>
              <a:rPr lang="en-GB" sz="1300" dirty="0"/>
              <a:t>The latest research by McKinsey (Diversity Wins) shows that companies in the top quartile for ethnic diversity on executive teams are 36% more profitable than companies in the bottom quartile. </a:t>
            </a:r>
            <a:endParaRPr lang="en-GB" sz="1300" dirty="0" smtClean="0"/>
          </a:p>
          <a:p>
            <a:pPr marL="0" lvl="0" indent="0">
              <a:spcBef>
                <a:spcPts val="0"/>
              </a:spcBef>
              <a:spcAft>
                <a:spcPts val="400"/>
              </a:spcAft>
              <a:buNone/>
              <a:tabLst>
                <a:tab pos="715963" algn="l"/>
              </a:tabLst>
            </a:pPr>
            <a:r>
              <a:rPr lang="en-GB" sz="1300" dirty="0" smtClean="0"/>
              <a:t>The </a:t>
            </a:r>
            <a:r>
              <a:rPr lang="en-GB" sz="1300" dirty="0"/>
              <a:t>likelihood of outperformance is higher for diversity in ethnicity than for gender, with companies in the top quartile for gender diversity on executive teams outperforming companies at the bottom by 25</a:t>
            </a:r>
            <a:r>
              <a:rPr lang="en-GB" sz="1300" dirty="0" smtClean="0"/>
              <a:t>%.</a:t>
            </a:r>
            <a:endParaRPr lang="en-GB" sz="13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26</a:t>
            </a:fld>
            <a:endParaRPr lang="en-GB" dirty="0"/>
          </a:p>
        </p:txBody>
      </p:sp>
    </p:spTree>
    <p:extLst>
      <p:ext uri="{BB962C8B-B14F-4D97-AF65-F5344CB8AC3E}">
        <p14:creationId xmlns:p14="http://schemas.microsoft.com/office/powerpoint/2010/main" val="39659969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Q7</a:t>
            </a:r>
            <a:endParaRPr lang="en-US" sz="2600" dirty="0">
              <a:solidFill>
                <a:srgbClr val="D91C5C"/>
              </a:solidFill>
            </a:endParaRPr>
          </a:p>
        </p:txBody>
      </p:sp>
      <p:sp>
        <p:nvSpPr>
          <p:cNvPr id="3" name="Content Placeholder 2"/>
          <p:cNvSpPr>
            <a:spLocks noGrp="1"/>
          </p:cNvSpPr>
          <p:nvPr>
            <p:ph idx="1"/>
          </p:nvPr>
        </p:nvSpPr>
        <p:spPr>
          <a:xfrm>
            <a:off x="390743" y="1530937"/>
            <a:ext cx="7178457" cy="2765245"/>
          </a:xfrm>
        </p:spPr>
        <p:txBody>
          <a:bodyPr>
            <a:noAutofit/>
          </a:bodyPr>
          <a:lstStyle/>
          <a:p>
            <a:pPr marL="0" indent="0">
              <a:spcBef>
                <a:spcPts val="0"/>
              </a:spcBef>
              <a:spcAft>
                <a:spcPts val="1000"/>
              </a:spcAft>
              <a:buNone/>
            </a:pPr>
            <a:r>
              <a:rPr lang="en-GB" sz="1800" b="1" dirty="0"/>
              <a:t>What is the annual disposable income of the Black, Asian and minority ethnic community in the </a:t>
            </a:r>
            <a:r>
              <a:rPr lang="en-GB" sz="1800" b="1" dirty="0" smtClean="0"/>
              <a:t>UK?</a:t>
            </a:r>
          </a:p>
          <a:p>
            <a:pPr marL="0" lvl="0" indent="0">
              <a:spcBef>
                <a:spcPts val="0"/>
              </a:spcBef>
              <a:spcAft>
                <a:spcPts val="400"/>
              </a:spcAft>
              <a:buNone/>
              <a:tabLst>
                <a:tab pos="715963" algn="l"/>
              </a:tabLst>
            </a:pPr>
            <a:r>
              <a:rPr lang="en-GB" sz="1800" dirty="0">
                <a:solidFill>
                  <a:srgbClr val="D91C5C"/>
                </a:solidFill>
              </a:rPr>
              <a:t>d) £300 billion</a:t>
            </a:r>
            <a:endParaRPr lang="en-GB" sz="1800" dirty="0" smtClean="0">
              <a:solidFill>
                <a:srgbClr val="D91C5C"/>
              </a:solidFill>
            </a:endParaRPr>
          </a:p>
          <a:p>
            <a:pPr marL="0" lvl="0" indent="0">
              <a:spcBef>
                <a:spcPts val="0"/>
              </a:spcBef>
              <a:spcAft>
                <a:spcPts val="400"/>
              </a:spcAft>
              <a:buNone/>
              <a:tabLst>
                <a:tab pos="715963" algn="l"/>
              </a:tabLst>
            </a:pPr>
            <a:r>
              <a:rPr lang="en-GB" sz="1300" dirty="0"/>
              <a:t>Consider products that bear the colour name ‘nude’ in the UK and whether this would meet the skin tone requirements of BAME people in relation to, for example, cosmetics, clothing, shoes – does this present an open market opportunity</a:t>
            </a:r>
            <a:r>
              <a:rPr lang="en-GB" sz="1300" dirty="0" smtClean="0"/>
              <a:t>?</a:t>
            </a:r>
            <a:endParaRPr lang="en-GB" sz="13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27</a:t>
            </a:fld>
            <a:endParaRPr lang="en-GB" dirty="0"/>
          </a:p>
        </p:txBody>
      </p:sp>
    </p:spTree>
    <p:extLst>
      <p:ext uri="{BB962C8B-B14F-4D97-AF65-F5344CB8AC3E}">
        <p14:creationId xmlns:p14="http://schemas.microsoft.com/office/powerpoint/2010/main" val="5906992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Q8</a:t>
            </a:r>
            <a:endParaRPr lang="en-US" sz="2600" dirty="0">
              <a:solidFill>
                <a:srgbClr val="D91C5C"/>
              </a:solidFill>
            </a:endParaRPr>
          </a:p>
        </p:txBody>
      </p:sp>
      <p:sp>
        <p:nvSpPr>
          <p:cNvPr id="3" name="Content Placeholder 2"/>
          <p:cNvSpPr>
            <a:spLocks noGrp="1"/>
          </p:cNvSpPr>
          <p:nvPr>
            <p:ph idx="1"/>
          </p:nvPr>
        </p:nvSpPr>
        <p:spPr>
          <a:xfrm>
            <a:off x="390743" y="1530937"/>
            <a:ext cx="7178457" cy="2765245"/>
          </a:xfrm>
        </p:spPr>
        <p:txBody>
          <a:bodyPr>
            <a:noAutofit/>
          </a:bodyPr>
          <a:lstStyle/>
          <a:p>
            <a:pPr marL="0" indent="0">
              <a:spcBef>
                <a:spcPts val="0"/>
              </a:spcBef>
              <a:spcAft>
                <a:spcPts val="1000"/>
              </a:spcAft>
              <a:buNone/>
            </a:pPr>
            <a:r>
              <a:rPr lang="en-GB" sz="1800" b="1" dirty="0"/>
              <a:t>How many people in the UK are diagnosed with </a:t>
            </a:r>
            <a:r>
              <a:rPr lang="en-GB" sz="1800" b="1" dirty="0" smtClean="0"/>
              <a:t>arthritis?</a:t>
            </a:r>
          </a:p>
          <a:p>
            <a:pPr marL="0" lvl="0" indent="0">
              <a:spcBef>
                <a:spcPts val="0"/>
              </a:spcBef>
              <a:spcAft>
                <a:spcPts val="400"/>
              </a:spcAft>
              <a:buNone/>
              <a:tabLst>
                <a:tab pos="715963" algn="l"/>
              </a:tabLst>
            </a:pPr>
            <a:r>
              <a:rPr lang="en-GB" sz="1800" dirty="0">
                <a:solidFill>
                  <a:srgbClr val="D91C5C"/>
                </a:solidFill>
              </a:rPr>
              <a:t>c) 10 million</a:t>
            </a:r>
          </a:p>
          <a:p>
            <a:pPr marL="0" lvl="0" indent="0">
              <a:spcBef>
                <a:spcPts val="0"/>
              </a:spcBef>
              <a:spcAft>
                <a:spcPts val="400"/>
              </a:spcAft>
              <a:buNone/>
              <a:tabLst>
                <a:tab pos="715963" algn="l"/>
              </a:tabLst>
            </a:pPr>
            <a:r>
              <a:rPr lang="en-GB" sz="1300" dirty="0" smtClean="0"/>
              <a:t>Leading </a:t>
            </a:r>
            <a:r>
              <a:rPr lang="en-GB" sz="1300" dirty="0"/>
              <a:t>arthritis charity Arthritis Care says there are around 10 million people of all ages in the UK affected by arthritis.  </a:t>
            </a:r>
            <a:endParaRPr lang="en-GB" sz="1300" dirty="0" smtClean="0"/>
          </a:p>
          <a:p>
            <a:pPr marL="0" lvl="0" indent="0">
              <a:spcBef>
                <a:spcPts val="0"/>
              </a:spcBef>
              <a:spcAft>
                <a:spcPts val="400"/>
              </a:spcAft>
              <a:buNone/>
              <a:tabLst>
                <a:tab pos="715963" algn="l"/>
              </a:tabLst>
            </a:pPr>
            <a:r>
              <a:rPr lang="en-GB" sz="1300" dirty="0" smtClean="0"/>
              <a:t>Consider </a:t>
            </a:r>
            <a:r>
              <a:rPr lang="en-GB" sz="1300" dirty="0"/>
              <a:t>how meeting this group’s needs might impact on the design and manufacture of, for example, cooking utensils</a:t>
            </a:r>
            <a:r>
              <a:rPr lang="en-GB" sz="1300" dirty="0" smtClean="0"/>
              <a:t>.</a:t>
            </a:r>
            <a:endParaRPr lang="en-GB" sz="13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28</a:t>
            </a:fld>
            <a:endParaRPr lang="en-GB" dirty="0"/>
          </a:p>
        </p:txBody>
      </p:sp>
    </p:spTree>
    <p:extLst>
      <p:ext uri="{BB962C8B-B14F-4D97-AF65-F5344CB8AC3E}">
        <p14:creationId xmlns:p14="http://schemas.microsoft.com/office/powerpoint/2010/main" val="29606519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Q9</a:t>
            </a:r>
            <a:endParaRPr lang="en-US" sz="2600" dirty="0">
              <a:solidFill>
                <a:srgbClr val="D91C5C"/>
              </a:solidFill>
            </a:endParaRPr>
          </a:p>
        </p:txBody>
      </p:sp>
      <p:sp>
        <p:nvSpPr>
          <p:cNvPr id="3" name="Content Placeholder 2"/>
          <p:cNvSpPr>
            <a:spLocks noGrp="1"/>
          </p:cNvSpPr>
          <p:nvPr>
            <p:ph idx="1"/>
          </p:nvPr>
        </p:nvSpPr>
        <p:spPr>
          <a:xfrm>
            <a:off x="390743" y="1530937"/>
            <a:ext cx="7178457" cy="2765245"/>
          </a:xfrm>
        </p:spPr>
        <p:txBody>
          <a:bodyPr>
            <a:noAutofit/>
          </a:bodyPr>
          <a:lstStyle/>
          <a:p>
            <a:pPr marL="0" indent="0">
              <a:spcBef>
                <a:spcPts val="0"/>
              </a:spcBef>
              <a:spcAft>
                <a:spcPts val="1000"/>
              </a:spcAft>
              <a:buNone/>
            </a:pPr>
            <a:r>
              <a:rPr lang="en-GB" sz="1800" b="1" dirty="0"/>
              <a:t>The remote control, cruise control and bendy straws were all innovations designed for, with, and by the disabled community</a:t>
            </a:r>
            <a:r>
              <a:rPr lang="en-GB" sz="1800" b="1" dirty="0" smtClean="0"/>
              <a:t>.</a:t>
            </a:r>
          </a:p>
          <a:p>
            <a:pPr marL="0" lvl="0" indent="0">
              <a:spcBef>
                <a:spcPts val="0"/>
              </a:spcBef>
              <a:spcAft>
                <a:spcPts val="400"/>
              </a:spcAft>
              <a:buNone/>
              <a:tabLst>
                <a:tab pos="715963" algn="l"/>
              </a:tabLst>
            </a:pPr>
            <a:r>
              <a:rPr lang="en-GB" sz="1800" dirty="0" smtClean="0">
                <a:solidFill>
                  <a:srgbClr val="D91C5C"/>
                </a:solidFill>
              </a:rPr>
              <a:t>True</a:t>
            </a:r>
            <a:endParaRPr lang="en-GB" sz="1800" dirty="0">
              <a:solidFill>
                <a:srgbClr val="D91C5C"/>
              </a:solidFill>
            </a:endParaRPr>
          </a:p>
          <a:p>
            <a:pPr marL="0" lvl="0" indent="0">
              <a:spcBef>
                <a:spcPts val="0"/>
              </a:spcBef>
              <a:spcAft>
                <a:spcPts val="400"/>
              </a:spcAft>
              <a:buNone/>
              <a:tabLst>
                <a:tab pos="715963" algn="l"/>
              </a:tabLst>
            </a:pPr>
            <a:r>
              <a:rPr lang="en-GB" sz="1300" dirty="0"/>
              <a:t>Remote controls were originally designed for people with limited mobility. </a:t>
            </a:r>
          </a:p>
          <a:p>
            <a:pPr marL="0" lvl="0" indent="0">
              <a:spcBef>
                <a:spcPts val="0"/>
              </a:spcBef>
              <a:spcAft>
                <a:spcPts val="400"/>
              </a:spcAft>
              <a:buNone/>
              <a:tabLst>
                <a:tab pos="715963" algn="l"/>
              </a:tabLst>
            </a:pPr>
            <a:r>
              <a:rPr lang="en-GB" sz="1300" dirty="0"/>
              <a:t>Cruise control was designed by Ralph </a:t>
            </a:r>
            <a:r>
              <a:rPr lang="en-GB" sz="1300" dirty="0" err="1"/>
              <a:t>Teetor</a:t>
            </a:r>
            <a:r>
              <a:rPr lang="en-GB" sz="1300" dirty="0"/>
              <a:t>, a blind engineer.</a:t>
            </a:r>
          </a:p>
          <a:p>
            <a:pPr marL="0" lvl="0" indent="0">
              <a:spcBef>
                <a:spcPts val="0"/>
              </a:spcBef>
              <a:spcAft>
                <a:spcPts val="400"/>
              </a:spcAft>
              <a:buNone/>
              <a:tabLst>
                <a:tab pos="715963" algn="l"/>
              </a:tabLst>
            </a:pPr>
            <a:r>
              <a:rPr lang="en-GB" sz="1300" dirty="0"/>
              <a:t>Bendy Straw was invented by Joseph Friedman because his daughter was too short to reach her milkshake with a straight straw. </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29</a:t>
            </a:fld>
            <a:endParaRPr lang="en-GB" dirty="0"/>
          </a:p>
        </p:txBody>
      </p:sp>
    </p:spTree>
    <p:extLst>
      <p:ext uri="{BB962C8B-B14F-4D97-AF65-F5344CB8AC3E}">
        <p14:creationId xmlns:p14="http://schemas.microsoft.com/office/powerpoint/2010/main" val="17478599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781549"/>
            <a:ext cx="7886700" cy="670641"/>
          </a:xfrm>
        </p:spPr>
        <p:txBody>
          <a:bodyPr>
            <a:noAutofit/>
          </a:bodyPr>
          <a:lstStyle/>
          <a:p>
            <a:r>
              <a:rPr lang="en-US" sz="2200" dirty="0">
                <a:solidFill>
                  <a:srgbClr val="D91C5C"/>
                </a:solidFill>
              </a:rPr>
              <a:t>Ashby’s Law of Requisite Variety</a:t>
            </a:r>
          </a:p>
        </p:txBody>
      </p:sp>
      <p:sp>
        <p:nvSpPr>
          <p:cNvPr id="3" name="Content Placeholder 2"/>
          <p:cNvSpPr>
            <a:spLocks noGrp="1"/>
          </p:cNvSpPr>
          <p:nvPr>
            <p:ph idx="1"/>
          </p:nvPr>
        </p:nvSpPr>
        <p:spPr>
          <a:xfrm>
            <a:off x="390743" y="1530937"/>
            <a:ext cx="7886700" cy="2765245"/>
          </a:xfrm>
        </p:spPr>
        <p:txBody>
          <a:bodyPr>
            <a:noAutofit/>
          </a:bodyPr>
          <a:lstStyle/>
          <a:p>
            <a:pPr lvl="0">
              <a:spcAft>
                <a:spcPts val="200"/>
              </a:spcAft>
              <a:buFont typeface="Wingdings" charset="2"/>
              <a:buChar char="§"/>
            </a:pPr>
            <a:r>
              <a:rPr lang="en-GB" sz="1500" dirty="0"/>
              <a:t>W Ross Ashby (6 September 1903 – 15 November 1972) </a:t>
            </a:r>
            <a:r>
              <a:rPr lang="en-GB" sz="1500" dirty="0" smtClean="0"/>
              <a:t>was </a:t>
            </a:r>
            <a:r>
              <a:rPr lang="en-GB" sz="1500" dirty="0"/>
              <a:t>an English psychiatrist and a pioneer in cybernetics.</a:t>
            </a:r>
          </a:p>
          <a:p>
            <a:pPr lvl="0">
              <a:spcAft>
                <a:spcPts val="200"/>
              </a:spcAft>
              <a:buFont typeface="Wingdings" charset="2"/>
              <a:buChar char="§"/>
            </a:pPr>
            <a:r>
              <a:rPr lang="en-GB" sz="1500" dirty="0"/>
              <a:t>What is Ashby’s Law?</a:t>
            </a:r>
          </a:p>
          <a:p>
            <a:pPr lvl="0">
              <a:spcAft>
                <a:spcPts val="200"/>
              </a:spcAft>
              <a:buFont typeface="Wingdings" charset="2"/>
              <a:buChar char="§"/>
            </a:pPr>
            <a:r>
              <a:rPr lang="en-GB" sz="1500" dirty="0"/>
              <a:t>“If a system is to be able to deal successfully with the diversity of challenges that its environment produces, then it needs to have a repertoire of responses which is (at least) as nuanced as the problems thrown up by the environment. So a viable system is one that can handle the variability of its environment.”</a:t>
            </a:r>
          </a:p>
          <a:p>
            <a:pPr lvl="0">
              <a:spcAft>
                <a:spcPts val="200"/>
              </a:spcAft>
              <a:buFont typeface="Wingdings" charset="2"/>
              <a:buChar char="§"/>
            </a:pPr>
            <a:r>
              <a:rPr lang="en-GB" sz="1500" dirty="0"/>
              <a:t>Or, as Ashby put it: “only variety can absorb variety.”</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a:t>
            </a:r>
            <a:r>
              <a:rPr lang="en-GB" dirty="0" smtClean="0">
                <a:solidFill>
                  <a:srgbClr val="D91C5C"/>
                </a:solidFill>
              </a:rPr>
              <a:t>Problem-solving</a:t>
            </a:r>
            <a:endParaRPr lang="en-GB" dirty="0">
              <a:solidFill>
                <a:srgbClr val="D91C5C"/>
              </a:solidFill>
            </a:endParaRPr>
          </a:p>
        </p:txBody>
      </p:sp>
      <p:sp>
        <p:nvSpPr>
          <p:cNvPr id="5" name="Slide Number Placeholder 4"/>
          <p:cNvSpPr>
            <a:spLocks noGrp="1"/>
          </p:cNvSpPr>
          <p:nvPr>
            <p:ph type="sldNum" sz="quarter" idx="12"/>
          </p:nvPr>
        </p:nvSpPr>
        <p:spPr/>
        <p:txBody>
          <a:bodyPr/>
          <a:lstStyle/>
          <a:p>
            <a:fld id="{93E7B9F2-B4FF-452C-8B6A-FCAF32E52E53}" type="slidenum">
              <a:rPr lang="en-GB" smtClean="0"/>
              <a:pPr/>
              <a:t>3</a:t>
            </a:fld>
            <a:endParaRPr lang="en-GB" dirty="0"/>
          </a:p>
        </p:txBody>
      </p:sp>
    </p:spTree>
    <p:extLst>
      <p:ext uri="{BB962C8B-B14F-4D97-AF65-F5344CB8AC3E}">
        <p14:creationId xmlns:p14="http://schemas.microsoft.com/office/powerpoint/2010/main" val="811225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Q10</a:t>
            </a:r>
            <a:endParaRPr lang="en-US" sz="2600" dirty="0">
              <a:solidFill>
                <a:srgbClr val="D91C5C"/>
              </a:solidFill>
            </a:endParaRPr>
          </a:p>
        </p:txBody>
      </p:sp>
      <p:sp>
        <p:nvSpPr>
          <p:cNvPr id="3" name="Content Placeholder 2"/>
          <p:cNvSpPr>
            <a:spLocks noGrp="1"/>
          </p:cNvSpPr>
          <p:nvPr>
            <p:ph idx="1"/>
          </p:nvPr>
        </p:nvSpPr>
        <p:spPr>
          <a:xfrm>
            <a:off x="390743" y="1530937"/>
            <a:ext cx="7178457" cy="2765245"/>
          </a:xfrm>
        </p:spPr>
        <p:txBody>
          <a:bodyPr>
            <a:noAutofit/>
          </a:bodyPr>
          <a:lstStyle/>
          <a:p>
            <a:pPr marL="0" indent="0">
              <a:spcBef>
                <a:spcPts val="0"/>
              </a:spcBef>
              <a:spcAft>
                <a:spcPts val="1000"/>
              </a:spcAft>
              <a:buNone/>
            </a:pPr>
            <a:r>
              <a:rPr lang="en-GB" sz="1800" b="1" dirty="0"/>
              <a:t>EU regulatory crash-test requirements include the assessment of car seat belts involving ‘pregnant’ women-shaped crash test </a:t>
            </a:r>
            <a:r>
              <a:rPr lang="en-GB" sz="1800" b="1" dirty="0" smtClean="0"/>
              <a:t>dummies.</a:t>
            </a:r>
          </a:p>
          <a:p>
            <a:pPr marL="0" lvl="0" indent="0">
              <a:spcBef>
                <a:spcPts val="0"/>
              </a:spcBef>
              <a:spcAft>
                <a:spcPts val="400"/>
              </a:spcAft>
              <a:buNone/>
              <a:tabLst>
                <a:tab pos="715963" algn="l"/>
              </a:tabLst>
            </a:pPr>
            <a:r>
              <a:rPr lang="en-GB" sz="1800" dirty="0" smtClean="0">
                <a:solidFill>
                  <a:srgbClr val="D91C5C"/>
                </a:solidFill>
              </a:rPr>
              <a:t>False</a:t>
            </a:r>
            <a:endParaRPr lang="en-GB" sz="1800" dirty="0">
              <a:solidFill>
                <a:srgbClr val="D91C5C"/>
              </a:solidFill>
            </a:endParaRPr>
          </a:p>
          <a:p>
            <a:pPr marL="0" lvl="0" indent="0">
              <a:spcBef>
                <a:spcPts val="0"/>
              </a:spcBef>
              <a:spcAft>
                <a:spcPts val="400"/>
              </a:spcAft>
              <a:buNone/>
              <a:tabLst>
                <a:tab pos="715963" algn="l"/>
              </a:tabLst>
            </a:pPr>
            <a:r>
              <a:rPr lang="en-GB" sz="1300" dirty="0"/>
              <a:t>There is only one EU seat test that references a ‘female’ dummy (and is only a scaled-down version of the male dummy) but the standard ‘female shape’ is only tested in the passenger seat. </a:t>
            </a:r>
            <a:endParaRPr lang="en-GB" sz="1300" dirty="0" smtClean="0"/>
          </a:p>
          <a:p>
            <a:pPr marL="0" lvl="0" indent="0">
              <a:spcBef>
                <a:spcPts val="0"/>
              </a:spcBef>
              <a:spcAft>
                <a:spcPts val="400"/>
              </a:spcAft>
              <a:buNone/>
              <a:tabLst>
                <a:tab pos="715963" algn="l"/>
              </a:tabLst>
            </a:pPr>
            <a:r>
              <a:rPr lang="en-GB" sz="1300" dirty="0" smtClean="0"/>
              <a:t>Pregnant </a:t>
            </a:r>
            <a:r>
              <a:rPr lang="en-GB" sz="1300" dirty="0"/>
              <a:t>crash-test dummy testing is not mandated in the US or the </a:t>
            </a:r>
            <a:r>
              <a:rPr lang="en-GB" sz="1300" dirty="0" smtClean="0"/>
              <a:t>EU. </a:t>
            </a:r>
            <a:endParaRPr lang="en-GB" sz="13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30</a:t>
            </a:fld>
            <a:endParaRPr lang="en-GB" dirty="0"/>
          </a:p>
        </p:txBody>
      </p:sp>
    </p:spTree>
    <p:extLst>
      <p:ext uri="{BB962C8B-B14F-4D97-AF65-F5344CB8AC3E}">
        <p14:creationId xmlns:p14="http://schemas.microsoft.com/office/powerpoint/2010/main" val="34195115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00" y="736467"/>
            <a:ext cx="7886700" cy="704818"/>
          </a:xfrm>
        </p:spPr>
        <p:txBody>
          <a:bodyPr>
            <a:noAutofit/>
          </a:bodyPr>
          <a:lstStyle/>
          <a:p>
            <a:r>
              <a:rPr lang="en-US" sz="2200" dirty="0">
                <a:solidFill>
                  <a:srgbClr val="D91C5C"/>
                </a:solidFill>
              </a:rPr>
              <a:t>Problem-solving</a:t>
            </a:r>
          </a:p>
        </p:txBody>
      </p:sp>
      <p:sp>
        <p:nvSpPr>
          <p:cNvPr id="5" name="Footer Placeholder 4"/>
          <p:cNvSpPr>
            <a:spLocks noGrp="1"/>
          </p:cNvSpPr>
          <p:nvPr>
            <p:ph type="ftr" sz="quarter" idx="3"/>
          </p:nvPr>
        </p:nvSpPr>
        <p:spPr>
          <a:xfrm>
            <a:off x="390738" y="4766704"/>
            <a:ext cx="6087323" cy="274637"/>
          </a:xfrm>
        </p:spPr>
        <p:txBody>
          <a:bodyPr/>
          <a:lstStyle/>
          <a:p>
            <a:r>
              <a:rPr lang="en-GB" dirty="0">
                <a:solidFill>
                  <a:srgbClr val="D91C5C"/>
                </a:solidFill>
              </a:rPr>
              <a:t>Team workshop series: Problem-solving</a:t>
            </a:r>
          </a:p>
        </p:txBody>
      </p:sp>
      <p:sp>
        <p:nvSpPr>
          <p:cNvPr id="6" name="Slide Number Placeholder 5"/>
          <p:cNvSpPr>
            <a:spLocks noGrp="1"/>
          </p:cNvSpPr>
          <p:nvPr>
            <p:ph type="sldNum" sz="quarter" idx="4"/>
          </p:nvPr>
        </p:nvSpPr>
        <p:spPr/>
        <p:txBody>
          <a:bodyPr/>
          <a:lstStyle/>
          <a:p>
            <a:fld id="{93E7B9F2-B4FF-452C-8B6A-FCAF32E52E53}" type="slidenum">
              <a:rPr lang="en-GB" smtClean="0"/>
              <a:pPr/>
              <a:t>31</a:t>
            </a:fld>
            <a:endParaRPr lang="en-GB" dirty="0"/>
          </a:p>
        </p:txBody>
      </p:sp>
      <p:sp>
        <p:nvSpPr>
          <p:cNvPr id="7" name="Text Placeholder 6"/>
          <p:cNvSpPr>
            <a:spLocks noGrp="1"/>
          </p:cNvSpPr>
          <p:nvPr>
            <p:ph type="body" sz="quarter" idx="10"/>
          </p:nvPr>
        </p:nvSpPr>
        <p:spPr/>
        <p:txBody>
          <a:bodyPr/>
          <a:lstStyle/>
          <a:p>
            <a:r>
              <a:rPr lang="en-US" sz="1600" b="1" dirty="0"/>
              <a:t>Let’s look at a problem…</a:t>
            </a:r>
          </a:p>
        </p:txBody>
      </p:sp>
    </p:spTree>
    <p:extLst>
      <p:ext uri="{BB962C8B-B14F-4D97-AF65-F5344CB8AC3E}">
        <p14:creationId xmlns:p14="http://schemas.microsoft.com/office/powerpoint/2010/main" val="35205738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00" y="736467"/>
            <a:ext cx="7886700" cy="704818"/>
          </a:xfrm>
        </p:spPr>
        <p:txBody>
          <a:bodyPr>
            <a:noAutofit/>
          </a:bodyPr>
          <a:lstStyle/>
          <a:p>
            <a:r>
              <a:rPr lang="en-US" sz="2200" dirty="0">
                <a:solidFill>
                  <a:srgbClr val="D91C5C"/>
                </a:solidFill>
              </a:rPr>
              <a:t>Watch the river crossing riddle</a:t>
            </a:r>
          </a:p>
        </p:txBody>
      </p:sp>
      <p:sp>
        <p:nvSpPr>
          <p:cNvPr id="5" name="Footer Placeholder 4"/>
          <p:cNvSpPr>
            <a:spLocks noGrp="1"/>
          </p:cNvSpPr>
          <p:nvPr>
            <p:ph type="ftr" sz="quarter" idx="3"/>
          </p:nvPr>
        </p:nvSpPr>
        <p:spPr>
          <a:xfrm>
            <a:off x="390738" y="4766704"/>
            <a:ext cx="6087323" cy="274637"/>
          </a:xfrm>
        </p:spPr>
        <p:txBody>
          <a:bodyPr/>
          <a:lstStyle/>
          <a:p>
            <a:r>
              <a:rPr lang="en-GB" dirty="0">
                <a:solidFill>
                  <a:srgbClr val="D91C5C"/>
                </a:solidFill>
              </a:rPr>
              <a:t>Team workshop series: Problem-solving</a:t>
            </a:r>
          </a:p>
        </p:txBody>
      </p:sp>
      <p:sp>
        <p:nvSpPr>
          <p:cNvPr id="6" name="Slide Number Placeholder 5"/>
          <p:cNvSpPr>
            <a:spLocks noGrp="1"/>
          </p:cNvSpPr>
          <p:nvPr>
            <p:ph type="sldNum" sz="quarter" idx="4"/>
          </p:nvPr>
        </p:nvSpPr>
        <p:spPr/>
        <p:txBody>
          <a:bodyPr/>
          <a:lstStyle/>
          <a:p>
            <a:fld id="{93E7B9F2-B4FF-452C-8B6A-FCAF32E52E53}" type="slidenum">
              <a:rPr lang="en-GB" smtClean="0"/>
              <a:pPr/>
              <a:t>32</a:t>
            </a:fld>
            <a:endParaRPr lang="en-GB" dirty="0"/>
          </a:p>
        </p:txBody>
      </p:sp>
      <p:pic>
        <p:nvPicPr>
          <p:cNvPr id="8" name="Picture 7">
            <a:hlinkClick r:id="rId2"/>
          </p:cNvPr>
          <p:cNvPicPr>
            <a:picLocks noChangeAspect="1"/>
          </p:cNvPicPr>
          <p:nvPr/>
        </p:nvPicPr>
        <p:blipFill>
          <a:blip r:embed="rId3"/>
          <a:stretch>
            <a:fillRect/>
          </a:stretch>
        </p:blipFill>
        <p:spPr>
          <a:xfrm>
            <a:off x="477838" y="1651000"/>
            <a:ext cx="4807428" cy="2525713"/>
          </a:xfrm>
          <a:prstGeom prst="rect">
            <a:avLst/>
          </a:prstGeom>
        </p:spPr>
      </p:pic>
    </p:spTree>
    <p:extLst>
      <p:ext uri="{BB962C8B-B14F-4D97-AF65-F5344CB8AC3E}">
        <p14:creationId xmlns:p14="http://schemas.microsoft.com/office/powerpoint/2010/main" val="1643695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00" y="736467"/>
            <a:ext cx="7886700" cy="704818"/>
          </a:xfrm>
        </p:spPr>
        <p:txBody>
          <a:bodyPr>
            <a:noAutofit/>
          </a:bodyPr>
          <a:lstStyle/>
          <a:p>
            <a:r>
              <a:rPr lang="en-US" sz="2200" dirty="0">
                <a:solidFill>
                  <a:srgbClr val="D91C5C"/>
                </a:solidFill>
              </a:rPr>
              <a:t>Discussion</a:t>
            </a:r>
          </a:p>
        </p:txBody>
      </p:sp>
      <p:sp>
        <p:nvSpPr>
          <p:cNvPr id="5" name="Footer Placeholder 4"/>
          <p:cNvSpPr>
            <a:spLocks noGrp="1"/>
          </p:cNvSpPr>
          <p:nvPr>
            <p:ph type="ftr" sz="quarter" idx="3"/>
          </p:nvPr>
        </p:nvSpPr>
        <p:spPr>
          <a:xfrm>
            <a:off x="390738" y="4766704"/>
            <a:ext cx="6087323" cy="274637"/>
          </a:xfrm>
        </p:spPr>
        <p:txBody>
          <a:bodyPr/>
          <a:lstStyle/>
          <a:p>
            <a:r>
              <a:rPr lang="en-GB" dirty="0">
                <a:solidFill>
                  <a:srgbClr val="D91C5C"/>
                </a:solidFill>
              </a:rPr>
              <a:t>Team workshop series: Problem-solving</a:t>
            </a:r>
          </a:p>
        </p:txBody>
      </p:sp>
      <p:sp>
        <p:nvSpPr>
          <p:cNvPr id="6" name="Slide Number Placeholder 5"/>
          <p:cNvSpPr>
            <a:spLocks noGrp="1"/>
          </p:cNvSpPr>
          <p:nvPr>
            <p:ph type="sldNum" sz="quarter" idx="4"/>
          </p:nvPr>
        </p:nvSpPr>
        <p:spPr/>
        <p:txBody>
          <a:bodyPr/>
          <a:lstStyle/>
          <a:p>
            <a:fld id="{93E7B9F2-B4FF-452C-8B6A-FCAF32E52E53}" type="slidenum">
              <a:rPr lang="en-GB" smtClean="0"/>
              <a:pPr/>
              <a:t>33</a:t>
            </a:fld>
            <a:endParaRPr lang="en-GB" dirty="0"/>
          </a:p>
        </p:txBody>
      </p:sp>
      <p:sp>
        <p:nvSpPr>
          <p:cNvPr id="7" name="Text Placeholder 6"/>
          <p:cNvSpPr>
            <a:spLocks noGrp="1"/>
          </p:cNvSpPr>
          <p:nvPr>
            <p:ph type="body" sz="quarter" idx="10"/>
          </p:nvPr>
        </p:nvSpPr>
        <p:spPr/>
        <p:txBody>
          <a:bodyPr/>
          <a:lstStyle/>
          <a:p>
            <a:r>
              <a:rPr lang="en-US" sz="1600" b="1" dirty="0"/>
              <a:t>What do you think this riddle can tell us about </a:t>
            </a:r>
            <a:r>
              <a:rPr lang="en-US" sz="1600" b="1" dirty="0" smtClean="0"/>
              <a:t/>
            </a:r>
            <a:br>
              <a:rPr lang="en-US" sz="1600" b="1" dirty="0" smtClean="0"/>
            </a:br>
            <a:r>
              <a:rPr lang="en-US" sz="1600" b="1" dirty="0" smtClean="0"/>
              <a:t>diversity </a:t>
            </a:r>
            <a:r>
              <a:rPr lang="en-US" sz="1600" b="1" dirty="0"/>
              <a:t>and inclusion in the workplace?</a:t>
            </a:r>
          </a:p>
        </p:txBody>
      </p:sp>
    </p:spTree>
    <p:extLst>
      <p:ext uri="{BB962C8B-B14F-4D97-AF65-F5344CB8AC3E}">
        <p14:creationId xmlns:p14="http://schemas.microsoft.com/office/powerpoint/2010/main" val="7453482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Diverse (and inclusive) </a:t>
            </a:r>
            <a:r>
              <a:rPr lang="en-US" sz="2200" dirty="0" smtClean="0">
                <a:solidFill>
                  <a:srgbClr val="D91C5C"/>
                </a:solidFill>
              </a:rPr>
              <a:t>teams</a:t>
            </a:r>
            <a:endParaRPr lang="en-US" sz="2200" dirty="0">
              <a:solidFill>
                <a:srgbClr val="D91C5C"/>
              </a:solidFill>
            </a:endParaRPr>
          </a:p>
        </p:txBody>
      </p:sp>
      <p:sp>
        <p:nvSpPr>
          <p:cNvPr id="3" name="Content Placeholder 2"/>
          <p:cNvSpPr>
            <a:spLocks noGrp="1"/>
          </p:cNvSpPr>
          <p:nvPr>
            <p:ph idx="1"/>
          </p:nvPr>
        </p:nvSpPr>
        <p:spPr>
          <a:xfrm>
            <a:off x="390743" y="1530937"/>
            <a:ext cx="6092607" cy="2765245"/>
          </a:xfrm>
        </p:spPr>
        <p:txBody>
          <a:bodyPr>
            <a:noAutofit/>
          </a:bodyPr>
          <a:lstStyle/>
          <a:p>
            <a:pPr marL="285750" indent="-285750">
              <a:spcAft>
                <a:spcPts val="400"/>
              </a:spcAft>
              <a:buFont typeface="Wingdings" charset="2"/>
              <a:buChar char="§"/>
            </a:pPr>
            <a:r>
              <a:rPr lang="en-GB" dirty="0">
                <a:solidFill>
                  <a:srgbClr val="000000"/>
                </a:solidFill>
              </a:rPr>
              <a:t>Diverse people have different needs and perspectives.</a:t>
            </a:r>
          </a:p>
          <a:p>
            <a:pPr marL="285750" indent="-285750">
              <a:spcAft>
                <a:spcPts val="400"/>
              </a:spcAft>
              <a:buFont typeface="Wingdings" charset="2"/>
              <a:buChar char="§"/>
            </a:pPr>
            <a:r>
              <a:rPr lang="en-GB" dirty="0">
                <a:solidFill>
                  <a:srgbClr val="000000"/>
                </a:solidFill>
              </a:rPr>
              <a:t>Diversity can bring different qualities, skills and ideas to the team which is great for business!</a:t>
            </a:r>
          </a:p>
          <a:p>
            <a:pPr marL="285750" indent="-285750">
              <a:spcAft>
                <a:spcPts val="400"/>
              </a:spcAft>
              <a:buFont typeface="Wingdings" charset="2"/>
              <a:buChar char="§"/>
            </a:pPr>
            <a:r>
              <a:rPr lang="en-GB" dirty="0">
                <a:solidFill>
                  <a:srgbClr val="000000"/>
                </a:solidFill>
              </a:rPr>
              <a:t>It may take time for a more diverse team to figure out its team dynamics – communication is key.</a:t>
            </a:r>
          </a:p>
          <a:p>
            <a:pPr marL="285750" indent="-285750">
              <a:spcAft>
                <a:spcPts val="400"/>
              </a:spcAft>
              <a:buFont typeface="Wingdings" charset="2"/>
              <a:buChar char="§"/>
            </a:pPr>
            <a:r>
              <a:rPr lang="en-GB" dirty="0">
                <a:solidFill>
                  <a:srgbClr val="000000"/>
                </a:solidFill>
              </a:rPr>
              <a:t>Diverse teams, even unlikely pairings, operating with an inclusive culture, can work together successfully and may deliver more innovative solutions thanks to their diversity.</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34</a:t>
            </a:fld>
            <a:endParaRPr lang="en-GB" dirty="0"/>
          </a:p>
        </p:txBody>
      </p:sp>
      <p:pic>
        <p:nvPicPr>
          <p:cNvPr id="6" name="Picture 5"/>
          <p:cNvPicPr>
            <a:picLocks noChangeAspect="1"/>
          </p:cNvPicPr>
          <p:nvPr/>
        </p:nvPicPr>
        <p:blipFill rotWithShape="1">
          <a:blip r:embed="rId2"/>
          <a:srcRect t="48840"/>
          <a:stretch/>
        </p:blipFill>
        <p:spPr>
          <a:xfrm>
            <a:off x="6583466" y="920792"/>
            <a:ext cx="2350415" cy="1562677"/>
          </a:xfrm>
          <a:prstGeom prst="rect">
            <a:avLst/>
          </a:prstGeom>
        </p:spPr>
      </p:pic>
      <p:pic>
        <p:nvPicPr>
          <p:cNvPr id="7" name="Content Placeholder 8"/>
          <p:cNvPicPr>
            <a:picLocks noChangeAspect="1"/>
          </p:cNvPicPr>
          <p:nvPr/>
        </p:nvPicPr>
        <p:blipFill rotWithShape="1">
          <a:blip r:embed="rId2"/>
          <a:srcRect b="48302"/>
          <a:stretch/>
        </p:blipFill>
        <p:spPr>
          <a:xfrm>
            <a:off x="6583466" y="2642219"/>
            <a:ext cx="2350415" cy="1579088"/>
          </a:xfrm>
          <a:prstGeom prst="rect">
            <a:avLst/>
          </a:prstGeom>
        </p:spPr>
      </p:pic>
    </p:spTree>
    <p:extLst>
      <p:ext uri="{BB962C8B-B14F-4D97-AF65-F5344CB8AC3E}">
        <p14:creationId xmlns:p14="http://schemas.microsoft.com/office/powerpoint/2010/main" val="26495265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Developing an objective</a:t>
            </a:r>
          </a:p>
        </p:txBody>
      </p:sp>
      <p:sp>
        <p:nvSpPr>
          <p:cNvPr id="3" name="Content Placeholder 2"/>
          <p:cNvSpPr>
            <a:spLocks noGrp="1"/>
          </p:cNvSpPr>
          <p:nvPr>
            <p:ph idx="1"/>
          </p:nvPr>
        </p:nvSpPr>
        <p:spPr>
          <a:xfrm>
            <a:off x="390743" y="1530937"/>
            <a:ext cx="8130957" cy="2765245"/>
          </a:xfrm>
        </p:spPr>
        <p:txBody>
          <a:bodyPr>
            <a:noAutofit/>
          </a:bodyPr>
          <a:lstStyle/>
          <a:p>
            <a:pPr marL="0" indent="0">
              <a:spcAft>
                <a:spcPts val="800"/>
              </a:spcAft>
              <a:buNone/>
            </a:pPr>
            <a:r>
              <a:rPr lang="en-GB" b="1" dirty="0">
                <a:solidFill>
                  <a:srgbClr val="000000"/>
                </a:solidFill>
              </a:rPr>
              <a:t>In small groups or pairs:</a:t>
            </a:r>
          </a:p>
          <a:p>
            <a:pPr marL="285750" indent="-285750">
              <a:spcBef>
                <a:spcPts val="0"/>
              </a:spcBef>
              <a:spcAft>
                <a:spcPts val="800"/>
              </a:spcAft>
              <a:buFont typeface="Wingdings" charset="2"/>
              <a:buChar char="§"/>
            </a:pPr>
            <a:r>
              <a:rPr lang="en-GB" sz="1200" dirty="0">
                <a:solidFill>
                  <a:srgbClr val="000000"/>
                </a:solidFill>
              </a:rPr>
              <a:t>Can you think of areas in your business where there may be missed opportunities because there is insufficient diversity in your team or company?</a:t>
            </a:r>
          </a:p>
          <a:p>
            <a:pPr marL="474663" lvl="1" indent="-207963">
              <a:spcBef>
                <a:spcPts val="0"/>
              </a:spcBef>
              <a:spcAft>
                <a:spcPts val="300"/>
              </a:spcAft>
              <a:buFont typeface="Wingdings" charset="2"/>
              <a:buChar char="§"/>
            </a:pPr>
            <a:r>
              <a:rPr lang="en-GB" sz="1200" dirty="0">
                <a:solidFill>
                  <a:srgbClr val="1BA09D"/>
                </a:solidFill>
              </a:rPr>
              <a:t>For example </a:t>
            </a:r>
            <a:r>
              <a:rPr lang="en-GB" sz="1200" dirty="0" smtClean="0">
                <a:solidFill>
                  <a:srgbClr val="1BA09D"/>
                </a:solidFill>
              </a:rPr>
              <a:t>– </a:t>
            </a:r>
            <a:r>
              <a:rPr lang="en-GB" sz="1200" dirty="0">
                <a:solidFill>
                  <a:srgbClr val="1BA09D"/>
                </a:solidFill>
              </a:rPr>
              <a:t>with ways of working you've seen in another industry</a:t>
            </a:r>
          </a:p>
          <a:p>
            <a:pPr marL="474663" lvl="1" indent="-207963">
              <a:spcBef>
                <a:spcPts val="0"/>
              </a:spcBef>
              <a:spcAft>
                <a:spcPts val="300"/>
              </a:spcAft>
              <a:buFont typeface="Wingdings" charset="2"/>
              <a:buChar char="§"/>
            </a:pPr>
            <a:r>
              <a:rPr lang="en-GB" sz="1200" dirty="0">
                <a:solidFill>
                  <a:srgbClr val="1BA09D"/>
                </a:solidFill>
              </a:rPr>
              <a:t>For example – with products, outputs or innovation</a:t>
            </a:r>
          </a:p>
          <a:p>
            <a:pPr marL="474663" lvl="1" indent="-207963">
              <a:spcBef>
                <a:spcPts val="0"/>
              </a:spcBef>
              <a:spcAft>
                <a:spcPts val="300"/>
              </a:spcAft>
              <a:buFont typeface="Wingdings" charset="2"/>
              <a:buChar char="§"/>
            </a:pPr>
            <a:r>
              <a:rPr lang="en-GB" sz="1200" dirty="0">
                <a:solidFill>
                  <a:srgbClr val="1BA09D"/>
                </a:solidFill>
              </a:rPr>
              <a:t>For example – with customer relationships</a:t>
            </a:r>
          </a:p>
          <a:p>
            <a:pPr marL="474663" lvl="1" indent="-207963">
              <a:spcBef>
                <a:spcPts val="0"/>
              </a:spcBef>
              <a:spcAft>
                <a:spcPts val="1000"/>
              </a:spcAft>
              <a:buFont typeface="Wingdings" charset="2"/>
              <a:buChar char="§"/>
            </a:pPr>
            <a:r>
              <a:rPr lang="en-GB" sz="1200" dirty="0">
                <a:solidFill>
                  <a:srgbClr val="1BA09D"/>
                </a:solidFill>
              </a:rPr>
              <a:t>For example </a:t>
            </a:r>
            <a:r>
              <a:rPr lang="en-GB" sz="1200" dirty="0" smtClean="0">
                <a:solidFill>
                  <a:srgbClr val="1BA09D"/>
                </a:solidFill>
              </a:rPr>
              <a:t>– Could </a:t>
            </a:r>
            <a:r>
              <a:rPr lang="en-GB" sz="1200" dirty="0">
                <a:solidFill>
                  <a:srgbClr val="1BA09D"/>
                </a:solidFill>
              </a:rPr>
              <a:t>we enhance / adapt what we do to reach a wider audience? </a:t>
            </a:r>
          </a:p>
          <a:p>
            <a:pPr marL="285750" indent="-285750">
              <a:spcBef>
                <a:spcPts val="0"/>
              </a:spcBef>
              <a:spcAft>
                <a:spcPts val="800"/>
              </a:spcAft>
              <a:buFont typeface="Wingdings" charset="2"/>
              <a:buChar char="§"/>
            </a:pPr>
            <a:r>
              <a:rPr lang="en-GB" sz="1200" dirty="0"/>
              <a:t>Agree an individual or team objective to enhance an area of business through increased diversity and inclusion.</a:t>
            </a:r>
          </a:p>
          <a:p>
            <a:pPr marL="285750" indent="-285750">
              <a:spcBef>
                <a:spcPts val="0"/>
              </a:spcBef>
              <a:spcAft>
                <a:spcPts val="400"/>
              </a:spcAft>
              <a:buFont typeface="Wingdings" charset="2"/>
              <a:buChar char="§"/>
            </a:pPr>
            <a:r>
              <a:rPr lang="en-GB" sz="1200" dirty="0">
                <a:solidFill>
                  <a:srgbClr val="000000"/>
                </a:solidFill>
              </a:rPr>
              <a:t>Discuss how we are going to achieve this/these objective/s and what support might be required.</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35</a:t>
            </a:fld>
            <a:endParaRPr lang="en-GB" dirty="0"/>
          </a:p>
        </p:txBody>
      </p:sp>
    </p:spTree>
    <p:extLst>
      <p:ext uri="{BB962C8B-B14F-4D97-AF65-F5344CB8AC3E}">
        <p14:creationId xmlns:p14="http://schemas.microsoft.com/office/powerpoint/2010/main" val="15017727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Extra reading</a:t>
            </a:r>
          </a:p>
        </p:txBody>
      </p:sp>
      <p:sp>
        <p:nvSpPr>
          <p:cNvPr id="3" name="Content Placeholder 2"/>
          <p:cNvSpPr>
            <a:spLocks noGrp="1"/>
          </p:cNvSpPr>
          <p:nvPr>
            <p:ph idx="1"/>
          </p:nvPr>
        </p:nvSpPr>
        <p:spPr>
          <a:xfrm>
            <a:off x="390743" y="1530937"/>
            <a:ext cx="4428907" cy="2765245"/>
          </a:xfrm>
        </p:spPr>
        <p:txBody>
          <a:bodyPr>
            <a:noAutofit/>
          </a:bodyPr>
          <a:lstStyle/>
          <a:p>
            <a:pPr marL="0" indent="0">
              <a:spcAft>
                <a:spcPts val="800"/>
              </a:spcAft>
              <a:buNone/>
            </a:pPr>
            <a:r>
              <a:rPr lang="en-GB" b="1" dirty="0">
                <a:solidFill>
                  <a:srgbClr val="000000"/>
                </a:solidFill>
              </a:rPr>
              <a:t>If you found the quiz interesting read the source articles in your own time after the </a:t>
            </a:r>
            <a:r>
              <a:rPr lang="en-GB" b="1" dirty="0" smtClean="0">
                <a:solidFill>
                  <a:srgbClr val="000000"/>
                </a:solidFill>
              </a:rPr>
              <a:t>training:</a:t>
            </a:r>
          </a:p>
          <a:p>
            <a:pPr marL="285750" indent="-285750">
              <a:spcBef>
                <a:spcPts val="0"/>
              </a:spcBef>
              <a:spcAft>
                <a:spcPts val="800"/>
              </a:spcAft>
              <a:buFont typeface="+mj-lt"/>
              <a:buAutoNum type="arabicPeriod"/>
            </a:pPr>
            <a:r>
              <a:rPr lang="en-GB" sz="1200" dirty="0">
                <a:solidFill>
                  <a:schemeClr val="accent2">
                    <a:lumMod val="75000"/>
                  </a:schemeClr>
                </a:solidFill>
              </a:rPr>
              <a:t>Invisible Women: Exposing Data Bias in a World Designed for Men</a:t>
            </a:r>
            <a:r>
              <a:rPr lang="en-GB" sz="1200" dirty="0">
                <a:solidFill>
                  <a:srgbClr val="000000"/>
                </a:solidFill>
              </a:rPr>
              <a:t> by Caroline </a:t>
            </a:r>
            <a:r>
              <a:rPr lang="en-GB" sz="1200" dirty="0" err="1">
                <a:solidFill>
                  <a:srgbClr val="000000"/>
                </a:solidFill>
              </a:rPr>
              <a:t>Criado</a:t>
            </a:r>
            <a:r>
              <a:rPr lang="en-GB" sz="1200" dirty="0">
                <a:solidFill>
                  <a:srgbClr val="000000"/>
                </a:solidFill>
              </a:rPr>
              <a:t> Perez</a:t>
            </a:r>
          </a:p>
          <a:p>
            <a:pPr marL="285750" indent="-285750">
              <a:spcBef>
                <a:spcPts val="0"/>
              </a:spcBef>
              <a:spcAft>
                <a:spcPts val="800"/>
              </a:spcAft>
              <a:buFont typeface="+mj-lt"/>
              <a:buAutoNum type="arabicPeriod"/>
            </a:pPr>
            <a:r>
              <a:rPr lang="en-GB" sz="1200" dirty="0">
                <a:solidFill>
                  <a:srgbClr val="1BA09D"/>
                </a:solidFill>
              </a:rPr>
              <a:t>Rebel ideas: The Power of Diverse Thinking </a:t>
            </a:r>
            <a:r>
              <a:rPr lang="en-GB" sz="1200" dirty="0" smtClean="0">
                <a:solidFill>
                  <a:srgbClr val="1BA09D"/>
                </a:solidFill>
              </a:rPr>
              <a:t/>
            </a:r>
            <a:br>
              <a:rPr lang="en-GB" sz="1200" dirty="0" smtClean="0">
                <a:solidFill>
                  <a:srgbClr val="1BA09D"/>
                </a:solidFill>
              </a:rPr>
            </a:br>
            <a:r>
              <a:rPr lang="en-GB" sz="1200" dirty="0" smtClean="0">
                <a:solidFill>
                  <a:srgbClr val="000000"/>
                </a:solidFill>
              </a:rPr>
              <a:t>by </a:t>
            </a:r>
            <a:r>
              <a:rPr lang="en-GB" sz="1200" dirty="0">
                <a:solidFill>
                  <a:srgbClr val="000000"/>
                </a:solidFill>
              </a:rPr>
              <a:t>Matthew Syed</a:t>
            </a:r>
          </a:p>
          <a:p>
            <a:pPr marL="285750" indent="-285750">
              <a:spcBef>
                <a:spcPts val="0"/>
              </a:spcBef>
              <a:spcAft>
                <a:spcPts val="800"/>
              </a:spcAft>
              <a:buFont typeface="+mj-lt"/>
              <a:buAutoNum type="arabicPeriod"/>
            </a:pPr>
            <a:r>
              <a:rPr lang="en-GB" sz="1200" dirty="0">
                <a:solidFill>
                  <a:srgbClr val="1BA09D"/>
                </a:solidFill>
              </a:rPr>
              <a:t>Creative Diversity, The state of diversity in the UK’s creative industries, and what we can do about it </a:t>
            </a:r>
            <a:r>
              <a:rPr lang="en-GB" sz="1200" dirty="0" smtClean="0">
                <a:solidFill>
                  <a:srgbClr val="1BA09D"/>
                </a:solidFill>
              </a:rPr>
              <a:t/>
            </a:r>
            <a:br>
              <a:rPr lang="en-GB" sz="1200" dirty="0" smtClean="0">
                <a:solidFill>
                  <a:srgbClr val="1BA09D"/>
                </a:solidFill>
              </a:rPr>
            </a:br>
            <a:r>
              <a:rPr lang="en-GB" sz="1200" dirty="0" smtClean="0">
                <a:solidFill>
                  <a:srgbClr val="000000"/>
                </a:solidFill>
              </a:rPr>
              <a:t>by </a:t>
            </a:r>
            <a:r>
              <a:rPr lang="en-GB" sz="1200" dirty="0">
                <a:solidFill>
                  <a:srgbClr val="000000"/>
                </a:solidFill>
              </a:rPr>
              <a:t>Creative Industries Federation</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36</a:t>
            </a:fld>
            <a:endParaRPr lang="en-GB" dirty="0"/>
          </a:p>
        </p:txBody>
      </p:sp>
      <p:pic>
        <p:nvPicPr>
          <p:cNvPr id="6" name="Picture 140">
            <a:extLst>
              <a:ext uri="{FF2B5EF4-FFF2-40B4-BE49-F238E27FC236}">
                <a16:creationId xmlns="" xmlns:a16="http://schemas.microsoft.com/office/drawing/2014/main" id="{F1C81A32-CC95-4860-8CEB-124CCEFFC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426" y="1290782"/>
            <a:ext cx="1980355" cy="2890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A9B233AE-550F-4D7D-BBB0-72480AE73D47}"/>
              </a:ext>
            </a:extLst>
          </p:cNvPr>
          <p:cNvPicPr>
            <a:picLocks noChangeAspect="1"/>
          </p:cNvPicPr>
          <p:nvPr/>
        </p:nvPicPr>
        <p:blipFill>
          <a:blip r:embed="rId3"/>
          <a:stretch>
            <a:fillRect/>
          </a:stretch>
        </p:blipFill>
        <p:spPr>
          <a:xfrm>
            <a:off x="9776030" y="2615358"/>
            <a:ext cx="1881124" cy="2894037"/>
          </a:xfrm>
          <a:prstGeom prst="rect">
            <a:avLst/>
          </a:prstGeom>
        </p:spPr>
      </p:pic>
      <p:pic>
        <p:nvPicPr>
          <p:cNvPr id="8" name="Picture 7">
            <a:extLst>
              <a:ext uri="{FF2B5EF4-FFF2-40B4-BE49-F238E27FC236}">
                <a16:creationId xmlns="" xmlns:a16="http://schemas.microsoft.com/office/drawing/2014/main" id="{A9B233AE-550F-4D7D-BBB0-72480AE73D47}"/>
              </a:ext>
            </a:extLst>
          </p:cNvPr>
          <p:cNvPicPr>
            <a:picLocks noChangeAspect="1"/>
          </p:cNvPicPr>
          <p:nvPr/>
        </p:nvPicPr>
        <p:blipFill>
          <a:blip r:embed="rId3"/>
          <a:stretch>
            <a:fillRect/>
          </a:stretch>
        </p:blipFill>
        <p:spPr>
          <a:xfrm>
            <a:off x="9928430" y="2767758"/>
            <a:ext cx="1881124" cy="2894037"/>
          </a:xfrm>
          <a:prstGeom prst="rect">
            <a:avLst/>
          </a:prstGeom>
        </p:spPr>
      </p:pic>
      <p:pic>
        <p:nvPicPr>
          <p:cNvPr id="9" name="Picture 8">
            <a:extLst>
              <a:ext uri="{FF2B5EF4-FFF2-40B4-BE49-F238E27FC236}">
                <a16:creationId xmlns="" xmlns:a16="http://schemas.microsoft.com/office/drawing/2014/main" id="{A9B233AE-550F-4D7D-BBB0-72480AE73D47}"/>
              </a:ext>
            </a:extLst>
          </p:cNvPr>
          <p:cNvPicPr>
            <a:picLocks noChangeAspect="1"/>
          </p:cNvPicPr>
          <p:nvPr/>
        </p:nvPicPr>
        <p:blipFill>
          <a:blip r:embed="rId3"/>
          <a:stretch>
            <a:fillRect/>
          </a:stretch>
        </p:blipFill>
        <p:spPr>
          <a:xfrm>
            <a:off x="10080830" y="2920158"/>
            <a:ext cx="1881124" cy="2894037"/>
          </a:xfrm>
          <a:prstGeom prst="rect">
            <a:avLst/>
          </a:prstGeom>
        </p:spPr>
      </p:pic>
      <p:pic>
        <p:nvPicPr>
          <p:cNvPr id="10" name="Picture 9">
            <a:extLst>
              <a:ext uri="{FF2B5EF4-FFF2-40B4-BE49-F238E27FC236}">
                <a16:creationId xmlns="" xmlns:a16="http://schemas.microsoft.com/office/drawing/2014/main" id="{A9B233AE-550F-4D7D-BBB0-72480AE73D47}"/>
              </a:ext>
            </a:extLst>
          </p:cNvPr>
          <p:cNvPicPr>
            <a:picLocks noChangeAspect="1"/>
          </p:cNvPicPr>
          <p:nvPr/>
        </p:nvPicPr>
        <p:blipFill>
          <a:blip r:embed="rId3"/>
          <a:stretch>
            <a:fillRect/>
          </a:stretch>
        </p:blipFill>
        <p:spPr>
          <a:xfrm>
            <a:off x="4897073" y="1290782"/>
            <a:ext cx="1878653" cy="2890236"/>
          </a:xfrm>
          <a:prstGeom prst="rect">
            <a:avLst/>
          </a:prstGeom>
        </p:spPr>
      </p:pic>
    </p:spTree>
    <p:extLst>
      <p:ext uri="{BB962C8B-B14F-4D97-AF65-F5344CB8AC3E}">
        <p14:creationId xmlns:p14="http://schemas.microsoft.com/office/powerpoint/2010/main" val="12779945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Thank you and feedback</a:t>
            </a: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b="1" dirty="0"/>
              <a:t>Thank you for attending this workshop</a:t>
            </a:r>
          </a:p>
          <a:p>
            <a:pPr marL="0" lvl="0" indent="0">
              <a:spcBef>
                <a:spcPts val="0"/>
              </a:spcBef>
              <a:spcAft>
                <a:spcPts val="600"/>
              </a:spcAft>
              <a:buNone/>
              <a:tabLst>
                <a:tab pos="715963" algn="l"/>
              </a:tabLst>
            </a:pPr>
            <a:r>
              <a:rPr lang="en-GB">
                <a:solidFill>
                  <a:srgbClr val="D91C5C"/>
                </a:solidFill>
              </a:rPr>
              <a:t>Please fill in the brief </a:t>
            </a:r>
            <a:r>
              <a:rPr lang="en-GB">
                <a:solidFill>
                  <a:srgbClr val="D91C5C"/>
                </a:solidFill>
                <a:hlinkClick r:id="rId2"/>
              </a:rPr>
              <a:t>online feedback survey</a:t>
            </a:r>
            <a:r>
              <a:rPr lang="en-GB">
                <a:solidFill>
                  <a:srgbClr val="D91C5C"/>
                </a:solidFill>
              </a:rPr>
              <a:t> for the Academy so that we may continue to learn and improve the sessions we run. </a:t>
            </a:r>
            <a:endParaRPr lang="en-GB" dirty="0">
              <a:solidFill>
                <a:srgbClr val="D91C5C"/>
              </a:solidFill>
            </a:endParaRP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37</a:t>
            </a:fld>
            <a:endParaRPr lang="en-GB" dirty="0"/>
          </a:p>
        </p:txBody>
      </p:sp>
    </p:spTree>
    <p:extLst>
      <p:ext uri="{BB962C8B-B14F-4D97-AF65-F5344CB8AC3E}">
        <p14:creationId xmlns:p14="http://schemas.microsoft.com/office/powerpoint/2010/main" val="9339410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Want to know more</a:t>
            </a:r>
            <a:r>
              <a:rPr lang="en-US" sz="2200" dirty="0" smtClean="0">
                <a:solidFill>
                  <a:srgbClr val="D91C5C"/>
                </a:solidFill>
              </a:rPr>
              <a:t>?</a:t>
            </a:r>
            <a:endParaRPr lang="en-US" sz="22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b="1" dirty="0"/>
              <a:t>Four workshops:</a:t>
            </a:r>
            <a:endParaRPr lang="en-GB" b="1" dirty="0" smtClean="0"/>
          </a:p>
          <a:p>
            <a:pPr marL="342900" lvl="0" indent="-342900">
              <a:spcBef>
                <a:spcPts val="0"/>
              </a:spcBef>
              <a:spcAft>
                <a:spcPts val="400"/>
              </a:spcAft>
              <a:buFont typeface="Wingdings" charset="2"/>
              <a:buChar char="§"/>
              <a:tabLst>
                <a:tab pos="715963" algn="l"/>
              </a:tabLst>
            </a:pPr>
            <a:r>
              <a:rPr lang="en-GB" dirty="0">
                <a:solidFill>
                  <a:srgbClr val="D91C5C"/>
                </a:solidFill>
              </a:rPr>
              <a:t>Why is diversity and inclusion important?</a:t>
            </a:r>
          </a:p>
          <a:p>
            <a:pPr marL="342900" lvl="0" indent="-342900">
              <a:spcBef>
                <a:spcPts val="0"/>
              </a:spcBef>
              <a:spcAft>
                <a:spcPts val="400"/>
              </a:spcAft>
              <a:buFont typeface="Wingdings" charset="2"/>
              <a:buChar char="§"/>
            </a:pPr>
            <a:r>
              <a:rPr lang="en-GB" dirty="0">
                <a:solidFill>
                  <a:srgbClr val="D91C5C"/>
                </a:solidFill>
              </a:rPr>
              <a:t>Language and banter</a:t>
            </a:r>
          </a:p>
          <a:p>
            <a:pPr marL="342900" lvl="0" indent="-342900">
              <a:spcBef>
                <a:spcPts val="0"/>
              </a:spcBef>
              <a:spcAft>
                <a:spcPts val="400"/>
              </a:spcAft>
              <a:buFont typeface="Wingdings" charset="2"/>
              <a:buChar char="§"/>
            </a:pPr>
            <a:r>
              <a:rPr lang="en-GB" dirty="0">
                <a:solidFill>
                  <a:srgbClr val="D91C5C"/>
                </a:solidFill>
              </a:rPr>
              <a:t>Ways of </a:t>
            </a:r>
            <a:r>
              <a:rPr lang="en-GB" dirty="0" smtClean="0">
                <a:solidFill>
                  <a:srgbClr val="D91C5C"/>
                </a:solidFill>
              </a:rPr>
              <a:t>working</a:t>
            </a:r>
            <a:endParaRPr lang="en-GB" dirty="0">
              <a:solidFill>
                <a:srgbClr val="D91C5C"/>
              </a:solidFill>
            </a:endParaRPr>
          </a:p>
          <a:p>
            <a:pPr marL="342900" lvl="0" indent="-342900">
              <a:spcBef>
                <a:spcPts val="0"/>
              </a:spcBef>
              <a:spcAft>
                <a:spcPts val="400"/>
              </a:spcAft>
              <a:buFont typeface="Wingdings" charset="2"/>
              <a:buChar char="§"/>
            </a:pPr>
            <a:r>
              <a:rPr lang="en-GB" dirty="0">
                <a:solidFill>
                  <a:srgbClr val="D91C5C"/>
                </a:solidFill>
              </a:rPr>
              <a:t>Problem-solving</a:t>
            </a:r>
          </a:p>
          <a:p>
            <a:pPr marL="0" lvl="0" indent="0">
              <a:spcAft>
                <a:spcPts val="300"/>
              </a:spcAft>
              <a:buNone/>
            </a:pPr>
            <a:r>
              <a:rPr lang="en-GB" dirty="0" smtClean="0">
                <a:hlinkClick r:id="rId2"/>
              </a:rPr>
              <a:t>www.raeng.org.uk/teamworkshops</a:t>
            </a:r>
            <a:endParaRPr lang="en-GB"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38</a:t>
            </a:fld>
            <a:endParaRPr lang="en-GB" dirty="0"/>
          </a:p>
        </p:txBody>
      </p:sp>
      <p:pic>
        <p:nvPicPr>
          <p:cNvPr id="6" name="Picture 5" descr="inclusive-cultures-c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645" y="1352550"/>
            <a:ext cx="1980005" cy="2800350"/>
          </a:xfrm>
          <a:prstGeom prst="rect">
            <a:avLst/>
          </a:prstGeom>
          <a:ln w="3175" cmpd="sng">
            <a:solidFill>
              <a:srgbClr val="1081C8"/>
            </a:solidFill>
          </a:ln>
        </p:spPr>
      </p:pic>
    </p:spTree>
    <p:extLst>
      <p:ext uri="{BB962C8B-B14F-4D97-AF65-F5344CB8AC3E}">
        <p14:creationId xmlns:p14="http://schemas.microsoft.com/office/powerpoint/2010/main" val="39784343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3772BFAF-5170-4EAD-8580-DD4E07C4844F}"/>
              </a:ext>
            </a:extLst>
          </p:cNvPr>
          <p:cNvSpPr>
            <a:spLocks noGrp="1"/>
          </p:cNvSpPr>
          <p:nvPr>
            <p:ph type="ctrTitle"/>
          </p:nvPr>
        </p:nvSpPr>
        <p:spPr>
          <a:xfrm>
            <a:off x="347946" y="1046730"/>
            <a:ext cx="6858000" cy="515035"/>
          </a:xfrm>
        </p:spPr>
        <p:txBody>
          <a:bodyPr/>
          <a:lstStyle/>
          <a:p>
            <a:pPr algn="l"/>
            <a:r>
              <a:rPr lang="en-US" sz="3000" dirty="0" smtClean="0">
                <a:solidFill>
                  <a:srgbClr val="D91C5C"/>
                </a:solidFill>
                <a:latin typeface="Montserrat medium"/>
                <a:cs typeface="Montserrat medium"/>
              </a:rPr>
              <a:t>About us</a:t>
            </a:r>
            <a:endParaRPr lang="en-GB" sz="3000" dirty="0">
              <a:solidFill>
                <a:srgbClr val="D91C5C"/>
              </a:solidFill>
              <a:latin typeface="Montserrat medium"/>
              <a:cs typeface="Montserrat medium"/>
            </a:endParaRPr>
          </a:p>
        </p:txBody>
      </p:sp>
      <p:sp>
        <p:nvSpPr>
          <p:cNvPr id="6" name="Subtitle 4">
            <a:extLst>
              <a:ext uri="{FF2B5EF4-FFF2-40B4-BE49-F238E27FC236}">
                <a16:creationId xmlns:a16="http://schemas.microsoft.com/office/drawing/2014/main" xmlns="" id="{F778C3BA-988E-40E9-AAFF-91037F421638}"/>
              </a:ext>
            </a:extLst>
          </p:cNvPr>
          <p:cNvSpPr>
            <a:spLocks noGrp="1"/>
          </p:cNvSpPr>
          <p:nvPr>
            <p:ph type="subTitle" idx="1"/>
          </p:nvPr>
        </p:nvSpPr>
        <p:spPr>
          <a:xfrm>
            <a:off x="347946" y="1739943"/>
            <a:ext cx="6478304" cy="1739858"/>
          </a:xfrm>
        </p:spPr>
        <p:txBody>
          <a:bodyPr>
            <a:noAutofit/>
          </a:bodyPr>
          <a:lstStyle/>
          <a:p>
            <a:pPr algn="l">
              <a:spcAft>
                <a:spcPts val="400"/>
              </a:spcAft>
            </a:pPr>
            <a:r>
              <a:rPr lang="en-GB" sz="1200" b="1" dirty="0">
                <a:solidFill>
                  <a:schemeClr val="bg1"/>
                </a:solidFill>
                <a:latin typeface="Montserrat"/>
                <a:cs typeface="Montserrat"/>
              </a:rPr>
              <a:t>The Royal Academy of Engineering </a:t>
            </a:r>
            <a:r>
              <a:rPr lang="en-GB" sz="1200" dirty="0">
                <a:solidFill>
                  <a:schemeClr val="bg1"/>
                </a:solidFill>
                <a:latin typeface="Montserrat"/>
                <a:cs typeface="Montserrat"/>
              </a:rPr>
              <a:t>is harnessing the power of engineering to build a sustainable society and an inclusive economy that works for everyone.</a:t>
            </a:r>
          </a:p>
          <a:p>
            <a:pPr algn="l">
              <a:spcAft>
                <a:spcPts val="400"/>
              </a:spcAft>
            </a:pPr>
            <a:r>
              <a:rPr lang="en-GB" sz="1200" dirty="0">
                <a:solidFill>
                  <a:schemeClr val="bg1"/>
                </a:solidFill>
                <a:latin typeface="Montserrat"/>
                <a:cs typeface="Montserrat"/>
              </a:rPr>
              <a:t>In collaboration with our Fellows and partners, we’re growing talent and developing skills for the future, driving innovation and building global partnerships, and influencing policy and engaging the public.</a:t>
            </a:r>
          </a:p>
          <a:p>
            <a:pPr algn="l">
              <a:spcAft>
                <a:spcPts val="800"/>
              </a:spcAft>
            </a:pPr>
            <a:r>
              <a:rPr lang="en-GB" sz="1200" dirty="0">
                <a:solidFill>
                  <a:schemeClr val="bg1"/>
                </a:solidFill>
                <a:latin typeface="Montserrat"/>
                <a:cs typeface="Montserrat"/>
              </a:rPr>
              <a:t>Together we’re working to tackle the greatest challenges of our age.</a:t>
            </a:r>
          </a:p>
          <a:p>
            <a:pPr algn="l">
              <a:spcAft>
                <a:spcPts val="500"/>
              </a:spcAft>
            </a:pPr>
            <a:r>
              <a:rPr lang="en-GB" sz="1200" b="1" dirty="0">
                <a:solidFill>
                  <a:schemeClr val="bg1"/>
                </a:solidFill>
                <a:latin typeface="Montserrat"/>
                <a:cs typeface="Montserrat"/>
              </a:rPr>
              <a:t>Get in touch at</a:t>
            </a:r>
            <a:r>
              <a:rPr lang="en-GB" sz="1200" b="1" dirty="0" smtClean="0">
                <a:solidFill>
                  <a:schemeClr val="bg1"/>
                </a:solidFill>
                <a:latin typeface="Montserrat"/>
                <a:cs typeface="Montserrat"/>
              </a:rPr>
              <a:t>:</a:t>
            </a:r>
            <a:endParaRPr lang="en-GB" sz="1200" b="1" dirty="0">
              <a:solidFill>
                <a:schemeClr val="bg1"/>
              </a:solidFill>
              <a:latin typeface="Montserrat"/>
              <a:cs typeface="Montserrat"/>
            </a:endParaRPr>
          </a:p>
        </p:txBody>
      </p:sp>
      <p:pic>
        <p:nvPicPr>
          <p:cNvPr id="10" name="Picture 9" descr="social-media-icons-TWITTER.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96" y="3479801"/>
            <a:ext cx="3716672" cy="355566"/>
          </a:xfrm>
          <a:prstGeom prst="rect">
            <a:avLst/>
          </a:prstGeom>
        </p:spPr>
      </p:pic>
      <p:pic>
        <p:nvPicPr>
          <p:cNvPr id="11" name="Picture 10" descr="social-media-icons-LINKEDIN.jp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96" y="3854417"/>
            <a:ext cx="3716675" cy="519932"/>
          </a:xfrm>
          <a:prstGeom prst="rect">
            <a:avLst/>
          </a:prstGeom>
        </p:spPr>
      </p:pic>
      <p:pic>
        <p:nvPicPr>
          <p:cNvPr id="12" name="Picture 11" descr="social-media-icons-URL.jp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896" y="4355299"/>
            <a:ext cx="3716672" cy="409237"/>
          </a:xfrm>
          <a:prstGeom prst="rect">
            <a:avLst/>
          </a:prstGeom>
        </p:spPr>
      </p:pic>
    </p:spTree>
    <p:extLst>
      <p:ext uri="{BB962C8B-B14F-4D97-AF65-F5344CB8AC3E}">
        <p14:creationId xmlns:p14="http://schemas.microsoft.com/office/powerpoint/2010/main" val="2625776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781549"/>
            <a:ext cx="7886700" cy="670641"/>
          </a:xfrm>
        </p:spPr>
        <p:txBody>
          <a:bodyPr>
            <a:noAutofit/>
          </a:bodyPr>
          <a:lstStyle/>
          <a:p>
            <a:r>
              <a:rPr lang="en-US" sz="2200" dirty="0">
                <a:solidFill>
                  <a:srgbClr val="D91C5C"/>
                </a:solidFill>
              </a:rPr>
              <a:t>Why is Ashby’s Law relevant?</a:t>
            </a:r>
          </a:p>
        </p:txBody>
      </p:sp>
      <p:sp>
        <p:nvSpPr>
          <p:cNvPr id="3" name="Content Placeholder 2"/>
          <p:cNvSpPr>
            <a:spLocks noGrp="1"/>
          </p:cNvSpPr>
          <p:nvPr>
            <p:ph idx="1"/>
          </p:nvPr>
        </p:nvSpPr>
        <p:spPr>
          <a:xfrm>
            <a:off x="390743" y="1530937"/>
            <a:ext cx="7886700" cy="2765245"/>
          </a:xfrm>
        </p:spPr>
        <p:txBody>
          <a:bodyPr>
            <a:noAutofit/>
          </a:bodyPr>
          <a:lstStyle/>
          <a:p>
            <a:pPr marL="0" lvl="0" indent="0">
              <a:spcAft>
                <a:spcPts val="200"/>
              </a:spcAft>
              <a:buNone/>
            </a:pPr>
            <a:r>
              <a:rPr lang="en-GB" sz="1500" b="1" dirty="0"/>
              <a:t>Consider:</a:t>
            </a:r>
          </a:p>
          <a:p>
            <a:pPr lvl="0">
              <a:spcAft>
                <a:spcPts val="200"/>
              </a:spcAft>
              <a:buFont typeface="Wingdings" charset="2"/>
              <a:buChar char="§"/>
            </a:pPr>
            <a:r>
              <a:rPr lang="en-GB" sz="1500" dirty="0"/>
              <a:t>Innovation to meet diverse demands through diversity of thought.</a:t>
            </a:r>
          </a:p>
          <a:p>
            <a:pPr lvl="0">
              <a:spcAft>
                <a:spcPts val="200"/>
              </a:spcAft>
              <a:buFont typeface="Wingdings" charset="2"/>
              <a:buChar char="§"/>
            </a:pPr>
            <a:r>
              <a:rPr lang="en-GB" sz="1500" dirty="0"/>
              <a:t>People from differing backgrounds, upbringing and experience </a:t>
            </a:r>
            <a:r>
              <a:rPr lang="en-GB" sz="1500" dirty="0" smtClean="0"/>
              <a:t>– new </a:t>
            </a:r>
            <a:r>
              <a:rPr lang="en-GB" sz="1500" dirty="0"/>
              <a:t>perspectives. </a:t>
            </a:r>
          </a:p>
          <a:p>
            <a:pPr lvl="0">
              <a:spcAft>
                <a:spcPts val="200"/>
              </a:spcAft>
              <a:buFont typeface="Wingdings" charset="2"/>
              <a:buChar char="§"/>
            </a:pPr>
            <a:r>
              <a:rPr lang="en-GB" sz="1500" dirty="0"/>
              <a:t>Interacting with individuals who share similar values, opinions, and interests </a:t>
            </a:r>
            <a:r>
              <a:rPr lang="en-GB" sz="1500" dirty="0" smtClean="0"/>
              <a:t>–perceived </a:t>
            </a:r>
            <a:r>
              <a:rPr lang="en-GB" sz="1500" dirty="0"/>
              <a:t>to be rewarding because doing so reinforces own values, opinions and interests. </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a:t>
            </a:r>
            <a:r>
              <a:rPr lang="en-GB" dirty="0" smtClean="0">
                <a:solidFill>
                  <a:srgbClr val="D91C5C"/>
                </a:solidFill>
              </a:rPr>
              <a:t>Problem-solving</a:t>
            </a:r>
            <a:endParaRPr lang="en-GB" dirty="0">
              <a:solidFill>
                <a:srgbClr val="D91C5C"/>
              </a:solidFill>
            </a:endParaRPr>
          </a:p>
        </p:txBody>
      </p:sp>
      <p:sp>
        <p:nvSpPr>
          <p:cNvPr id="5" name="Slide Number Placeholder 4"/>
          <p:cNvSpPr>
            <a:spLocks noGrp="1"/>
          </p:cNvSpPr>
          <p:nvPr>
            <p:ph type="sldNum" sz="quarter" idx="12"/>
          </p:nvPr>
        </p:nvSpPr>
        <p:spPr/>
        <p:txBody>
          <a:bodyPr/>
          <a:lstStyle/>
          <a:p>
            <a:fld id="{93E7B9F2-B4FF-452C-8B6A-FCAF32E52E53}" type="slidenum">
              <a:rPr lang="en-GB" smtClean="0"/>
              <a:pPr/>
              <a:t>4</a:t>
            </a:fld>
            <a:endParaRPr lang="en-GB" dirty="0"/>
          </a:p>
        </p:txBody>
      </p:sp>
    </p:spTree>
    <p:extLst>
      <p:ext uri="{BB962C8B-B14F-4D97-AF65-F5344CB8AC3E}">
        <p14:creationId xmlns:p14="http://schemas.microsoft.com/office/powerpoint/2010/main" val="36131079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679949"/>
            <a:ext cx="7886700" cy="670641"/>
          </a:xfrm>
        </p:spPr>
        <p:txBody>
          <a:bodyPr>
            <a:noAutofit/>
          </a:bodyPr>
          <a:lstStyle/>
          <a:p>
            <a:r>
              <a:rPr lang="en-US" sz="2200" dirty="0">
                <a:solidFill>
                  <a:srgbClr val="D91C5C"/>
                </a:solidFill>
              </a:rPr>
              <a:t>What does Ashby’s Law mean in nature?</a:t>
            </a:r>
          </a:p>
        </p:txBody>
      </p:sp>
      <p:sp>
        <p:nvSpPr>
          <p:cNvPr id="3" name="Content Placeholder 2"/>
          <p:cNvSpPr>
            <a:spLocks noGrp="1"/>
          </p:cNvSpPr>
          <p:nvPr>
            <p:ph idx="1"/>
          </p:nvPr>
        </p:nvSpPr>
        <p:spPr>
          <a:xfrm>
            <a:off x="390743" y="1391237"/>
            <a:ext cx="1755557" cy="386763"/>
          </a:xfrm>
        </p:spPr>
        <p:txBody>
          <a:bodyPr>
            <a:noAutofit/>
          </a:bodyPr>
          <a:lstStyle/>
          <a:p>
            <a:pPr marL="0" lvl="0" indent="0">
              <a:spcAft>
                <a:spcPts val="200"/>
              </a:spcAft>
              <a:buNone/>
            </a:pPr>
            <a:r>
              <a:rPr lang="en-GB" sz="1500" b="1" dirty="0" smtClean="0"/>
              <a:t>The leopard</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a:t>
            </a:r>
            <a:r>
              <a:rPr lang="en-GB" dirty="0" smtClean="0">
                <a:solidFill>
                  <a:srgbClr val="D91C5C"/>
                </a:solidFill>
              </a:rPr>
              <a:t>Problem-solving</a:t>
            </a:r>
            <a:endParaRPr lang="en-GB" dirty="0">
              <a:solidFill>
                <a:srgbClr val="D91C5C"/>
              </a:solidFill>
            </a:endParaRPr>
          </a:p>
        </p:txBody>
      </p:sp>
      <p:sp>
        <p:nvSpPr>
          <p:cNvPr id="5" name="Slide Number Placeholder 4"/>
          <p:cNvSpPr>
            <a:spLocks noGrp="1"/>
          </p:cNvSpPr>
          <p:nvPr>
            <p:ph type="sldNum" sz="quarter" idx="12"/>
          </p:nvPr>
        </p:nvSpPr>
        <p:spPr/>
        <p:txBody>
          <a:bodyPr/>
          <a:lstStyle/>
          <a:p>
            <a:fld id="{93E7B9F2-B4FF-452C-8B6A-FCAF32E52E53}" type="slidenum">
              <a:rPr lang="en-GB" smtClean="0"/>
              <a:pPr/>
              <a:t>5</a:t>
            </a:fld>
            <a:endParaRPr lang="en-GB" dirty="0"/>
          </a:p>
        </p:txBody>
      </p:sp>
      <p:pic>
        <p:nvPicPr>
          <p:cNvPr id="7" name="Picture 6"/>
          <p:cNvPicPr>
            <a:picLocks noChangeAspect="1"/>
          </p:cNvPicPr>
          <p:nvPr/>
        </p:nvPicPr>
        <p:blipFill rotWithShape="1">
          <a:blip r:embed="rId2"/>
          <a:srcRect l="31253" r="34316"/>
          <a:stretch/>
        </p:blipFill>
        <p:spPr>
          <a:xfrm>
            <a:off x="6940815" y="704850"/>
            <a:ext cx="1948861" cy="3771987"/>
          </a:xfrm>
          <a:prstGeom prst="rect">
            <a:avLst/>
          </a:prstGeom>
        </p:spPr>
      </p:pic>
      <p:sp>
        <p:nvSpPr>
          <p:cNvPr id="9" name="Content Placeholder 2"/>
          <p:cNvSpPr txBox="1">
            <a:spLocks/>
          </p:cNvSpPr>
          <p:nvPr/>
        </p:nvSpPr>
        <p:spPr>
          <a:xfrm>
            <a:off x="390743" y="1791287"/>
            <a:ext cx="3108107" cy="323263"/>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b="1" dirty="0">
                <a:solidFill>
                  <a:schemeClr val="accent2">
                    <a:lumMod val="75000"/>
                  </a:schemeClr>
                </a:solidFill>
              </a:rPr>
              <a:t>Problem in environment:</a:t>
            </a:r>
          </a:p>
        </p:txBody>
      </p:sp>
      <p:sp>
        <p:nvSpPr>
          <p:cNvPr id="10" name="Content Placeholder 2"/>
          <p:cNvSpPr txBox="1">
            <a:spLocks/>
          </p:cNvSpPr>
          <p:nvPr/>
        </p:nvSpPr>
        <p:spPr>
          <a:xfrm>
            <a:off x="2835493" y="1791287"/>
            <a:ext cx="3578007" cy="323263"/>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b="1" dirty="0">
                <a:solidFill>
                  <a:schemeClr val="accent2">
                    <a:lumMod val="75000"/>
                  </a:schemeClr>
                </a:solidFill>
              </a:rPr>
              <a:t>Response:</a:t>
            </a:r>
          </a:p>
        </p:txBody>
      </p:sp>
      <p:sp>
        <p:nvSpPr>
          <p:cNvPr id="11" name="Content Placeholder 2"/>
          <p:cNvSpPr txBox="1">
            <a:spLocks/>
          </p:cNvSpPr>
          <p:nvPr/>
        </p:nvSpPr>
        <p:spPr>
          <a:xfrm>
            <a:off x="390743" y="2089737"/>
            <a:ext cx="3108107" cy="323263"/>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dirty="0">
                <a:solidFill>
                  <a:schemeClr val="accent2">
                    <a:lumMod val="75000"/>
                  </a:schemeClr>
                </a:solidFill>
              </a:rPr>
              <a:t>Extreme temperature </a:t>
            </a:r>
            <a:r>
              <a:rPr lang="en-GB" sz="1100" dirty="0" smtClean="0">
                <a:solidFill>
                  <a:schemeClr val="accent2">
                    <a:lumMod val="75000"/>
                  </a:schemeClr>
                </a:solidFill>
              </a:rPr>
              <a:t>range.</a:t>
            </a:r>
            <a:endParaRPr lang="en-GB" sz="1100" dirty="0">
              <a:solidFill>
                <a:schemeClr val="accent2">
                  <a:lumMod val="75000"/>
                </a:schemeClr>
              </a:solidFill>
            </a:endParaRPr>
          </a:p>
        </p:txBody>
      </p:sp>
      <p:sp>
        <p:nvSpPr>
          <p:cNvPr id="12" name="Content Placeholder 2"/>
          <p:cNvSpPr txBox="1">
            <a:spLocks/>
          </p:cNvSpPr>
          <p:nvPr/>
        </p:nvSpPr>
        <p:spPr>
          <a:xfrm>
            <a:off x="2835493" y="2089737"/>
            <a:ext cx="3965357" cy="793163"/>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500"/>
              </a:spcAft>
              <a:buNone/>
            </a:pPr>
            <a:r>
              <a:rPr lang="en-GB" sz="1100" dirty="0">
                <a:solidFill>
                  <a:schemeClr val="accent2">
                    <a:lumMod val="75000"/>
                  </a:schemeClr>
                </a:solidFill>
              </a:rPr>
              <a:t>Excellent night vision allows hunting to be done mainly at night when it is cooler.</a:t>
            </a:r>
          </a:p>
          <a:p>
            <a:pPr marL="0" indent="0">
              <a:spcBef>
                <a:spcPts val="0"/>
              </a:spcBef>
              <a:spcAft>
                <a:spcPts val="500"/>
              </a:spcAft>
              <a:buNone/>
            </a:pPr>
            <a:r>
              <a:rPr lang="en-GB" sz="1100" dirty="0">
                <a:solidFill>
                  <a:schemeClr val="accent2">
                    <a:lumMod val="75000"/>
                  </a:schemeClr>
                </a:solidFill>
              </a:rPr>
              <a:t>Fur for warmth in cool overnight temperatures.</a:t>
            </a:r>
          </a:p>
        </p:txBody>
      </p:sp>
      <p:sp>
        <p:nvSpPr>
          <p:cNvPr id="13" name="Content Placeholder 2"/>
          <p:cNvSpPr txBox="1">
            <a:spLocks/>
          </p:cNvSpPr>
          <p:nvPr/>
        </p:nvSpPr>
        <p:spPr>
          <a:xfrm>
            <a:off x="390743" y="2959100"/>
            <a:ext cx="3108107" cy="514350"/>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dirty="0">
                <a:solidFill>
                  <a:schemeClr val="accent2">
                    <a:lumMod val="75000"/>
                  </a:schemeClr>
                </a:solidFill>
              </a:rPr>
              <a:t>Strong competition with </a:t>
            </a:r>
            <a:r>
              <a:rPr lang="en-GB" sz="1100" dirty="0" smtClean="0">
                <a:solidFill>
                  <a:schemeClr val="accent2">
                    <a:lumMod val="75000"/>
                  </a:schemeClr>
                </a:solidFill>
              </a:rPr>
              <a:t/>
            </a:r>
            <a:br>
              <a:rPr lang="en-GB" sz="1100" dirty="0" smtClean="0">
                <a:solidFill>
                  <a:schemeClr val="accent2">
                    <a:lumMod val="75000"/>
                  </a:schemeClr>
                </a:solidFill>
              </a:rPr>
            </a:br>
            <a:r>
              <a:rPr lang="en-GB" sz="1100" dirty="0" smtClean="0">
                <a:solidFill>
                  <a:schemeClr val="accent2">
                    <a:lumMod val="75000"/>
                  </a:schemeClr>
                </a:solidFill>
              </a:rPr>
              <a:t>other predators </a:t>
            </a:r>
            <a:r>
              <a:rPr lang="en-GB" sz="1100" dirty="0">
                <a:solidFill>
                  <a:schemeClr val="accent2">
                    <a:lumMod val="75000"/>
                  </a:schemeClr>
                </a:solidFill>
              </a:rPr>
              <a:t>such as lions.</a:t>
            </a:r>
          </a:p>
        </p:txBody>
      </p:sp>
      <p:sp>
        <p:nvSpPr>
          <p:cNvPr id="14" name="Content Placeholder 2"/>
          <p:cNvSpPr txBox="1">
            <a:spLocks/>
          </p:cNvSpPr>
          <p:nvPr/>
        </p:nvSpPr>
        <p:spPr>
          <a:xfrm>
            <a:off x="2829143" y="2959101"/>
            <a:ext cx="4035207" cy="698499"/>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500"/>
              </a:spcAft>
              <a:buNone/>
            </a:pPr>
            <a:r>
              <a:rPr lang="en-GB" sz="1100" dirty="0">
                <a:solidFill>
                  <a:schemeClr val="accent2">
                    <a:lumMod val="75000"/>
                  </a:schemeClr>
                </a:solidFill>
              </a:rPr>
              <a:t>Lightweight and excellent climbing ability compared to other predators, the leopard often stores and eats </a:t>
            </a:r>
            <a:r>
              <a:rPr lang="en-GB" sz="1100" dirty="0" smtClean="0">
                <a:solidFill>
                  <a:schemeClr val="accent2">
                    <a:lumMod val="75000"/>
                  </a:schemeClr>
                </a:solidFill>
              </a:rPr>
              <a:t/>
            </a:r>
            <a:br>
              <a:rPr lang="en-GB" sz="1100" dirty="0" smtClean="0">
                <a:solidFill>
                  <a:schemeClr val="accent2">
                    <a:lumMod val="75000"/>
                  </a:schemeClr>
                </a:solidFill>
              </a:rPr>
            </a:br>
            <a:r>
              <a:rPr lang="en-GB" sz="1100" dirty="0" smtClean="0">
                <a:solidFill>
                  <a:schemeClr val="accent2">
                    <a:lumMod val="75000"/>
                  </a:schemeClr>
                </a:solidFill>
              </a:rPr>
              <a:t>its </a:t>
            </a:r>
            <a:r>
              <a:rPr lang="en-GB" sz="1100" dirty="0">
                <a:solidFill>
                  <a:schemeClr val="accent2">
                    <a:lumMod val="75000"/>
                  </a:schemeClr>
                </a:solidFill>
              </a:rPr>
              <a:t>prey in trees</a:t>
            </a:r>
            <a:r>
              <a:rPr lang="en-GB" sz="1100" dirty="0" smtClean="0">
                <a:solidFill>
                  <a:schemeClr val="accent2">
                    <a:lumMod val="75000"/>
                  </a:schemeClr>
                </a:solidFill>
              </a:rPr>
              <a:t>.</a:t>
            </a:r>
            <a:endParaRPr lang="en-GB" sz="1100" dirty="0">
              <a:solidFill>
                <a:schemeClr val="accent2">
                  <a:lumMod val="75000"/>
                </a:schemeClr>
              </a:solidFill>
            </a:endParaRPr>
          </a:p>
        </p:txBody>
      </p:sp>
      <p:sp>
        <p:nvSpPr>
          <p:cNvPr id="15" name="Content Placeholder 2"/>
          <p:cNvSpPr txBox="1">
            <a:spLocks/>
          </p:cNvSpPr>
          <p:nvPr/>
        </p:nvSpPr>
        <p:spPr>
          <a:xfrm>
            <a:off x="390743" y="3771899"/>
            <a:ext cx="2200057" cy="330201"/>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dirty="0">
                <a:solidFill>
                  <a:schemeClr val="accent2">
                    <a:lumMod val="75000"/>
                  </a:schemeClr>
                </a:solidFill>
              </a:rPr>
              <a:t>Dry environment.</a:t>
            </a:r>
          </a:p>
        </p:txBody>
      </p:sp>
      <p:sp>
        <p:nvSpPr>
          <p:cNvPr id="16" name="Content Placeholder 2"/>
          <p:cNvSpPr txBox="1">
            <a:spLocks/>
          </p:cNvSpPr>
          <p:nvPr/>
        </p:nvSpPr>
        <p:spPr>
          <a:xfrm>
            <a:off x="2835493" y="3762375"/>
            <a:ext cx="4028857" cy="339725"/>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500"/>
              </a:spcAft>
              <a:buNone/>
            </a:pPr>
            <a:r>
              <a:rPr lang="en-GB" sz="1100" dirty="0" smtClean="0">
                <a:solidFill>
                  <a:schemeClr val="accent2">
                    <a:lumMod val="75000"/>
                  </a:schemeClr>
                </a:solidFill>
              </a:rPr>
              <a:t>May </a:t>
            </a:r>
            <a:r>
              <a:rPr lang="en-GB" sz="1100" dirty="0">
                <a:solidFill>
                  <a:schemeClr val="accent2">
                    <a:lumMod val="75000"/>
                  </a:schemeClr>
                </a:solidFill>
              </a:rPr>
              <a:t>eat water-rich plants to supplement water intake.</a:t>
            </a:r>
          </a:p>
        </p:txBody>
      </p:sp>
      <p:sp>
        <p:nvSpPr>
          <p:cNvPr id="17" name="Content Placeholder 2"/>
          <p:cNvSpPr txBox="1">
            <a:spLocks/>
          </p:cNvSpPr>
          <p:nvPr/>
        </p:nvSpPr>
        <p:spPr>
          <a:xfrm>
            <a:off x="390743" y="4162511"/>
            <a:ext cx="2200057" cy="330201"/>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dirty="0">
                <a:solidFill>
                  <a:schemeClr val="accent2">
                    <a:lumMod val="75000"/>
                  </a:schemeClr>
                </a:solidFill>
              </a:rPr>
              <a:t>Fast prey.</a:t>
            </a:r>
          </a:p>
        </p:txBody>
      </p:sp>
      <p:sp>
        <p:nvSpPr>
          <p:cNvPr id="18" name="Content Placeholder 2"/>
          <p:cNvSpPr txBox="1">
            <a:spLocks/>
          </p:cNvSpPr>
          <p:nvPr/>
        </p:nvSpPr>
        <p:spPr>
          <a:xfrm>
            <a:off x="2835493" y="4152987"/>
            <a:ext cx="4028857" cy="339725"/>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500"/>
              </a:spcAft>
              <a:buNone/>
            </a:pPr>
            <a:r>
              <a:rPr lang="en-GB" sz="1100" dirty="0">
                <a:solidFill>
                  <a:schemeClr val="accent2">
                    <a:lumMod val="75000"/>
                  </a:schemeClr>
                </a:solidFill>
              </a:rPr>
              <a:t>Camouflage fur pattern to enable stalking of prey.</a:t>
            </a:r>
          </a:p>
        </p:txBody>
      </p:sp>
    </p:spTree>
    <p:extLst>
      <p:ext uri="{BB962C8B-B14F-4D97-AF65-F5344CB8AC3E}">
        <p14:creationId xmlns:p14="http://schemas.microsoft.com/office/powerpoint/2010/main" val="18761702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679949"/>
            <a:ext cx="7886700" cy="670641"/>
          </a:xfrm>
        </p:spPr>
        <p:txBody>
          <a:bodyPr>
            <a:noAutofit/>
          </a:bodyPr>
          <a:lstStyle/>
          <a:p>
            <a:r>
              <a:rPr lang="en-US" sz="2200" dirty="0">
                <a:solidFill>
                  <a:srgbClr val="D91C5C"/>
                </a:solidFill>
              </a:rPr>
              <a:t>What does Ashby’s Law mean in engineering?</a:t>
            </a:r>
          </a:p>
        </p:txBody>
      </p:sp>
      <p:sp>
        <p:nvSpPr>
          <p:cNvPr id="3" name="Content Placeholder 2"/>
          <p:cNvSpPr>
            <a:spLocks noGrp="1"/>
          </p:cNvSpPr>
          <p:nvPr>
            <p:ph idx="1"/>
          </p:nvPr>
        </p:nvSpPr>
        <p:spPr>
          <a:xfrm>
            <a:off x="390743" y="1391237"/>
            <a:ext cx="6550072" cy="386763"/>
          </a:xfrm>
        </p:spPr>
        <p:txBody>
          <a:bodyPr>
            <a:noAutofit/>
          </a:bodyPr>
          <a:lstStyle/>
          <a:p>
            <a:pPr marL="0" lvl="0" indent="0">
              <a:spcAft>
                <a:spcPts val="200"/>
              </a:spcAft>
              <a:buNone/>
            </a:pPr>
            <a:r>
              <a:rPr lang="en-GB" sz="1500" b="1" dirty="0"/>
              <a:t>Concorde: High-speed but expensive </a:t>
            </a:r>
            <a:r>
              <a:rPr lang="en-GB" sz="1500" b="1" dirty="0" smtClean="0"/>
              <a:t/>
            </a:r>
            <a:br>
              <a:rPr lang="en-GB" sz="1500" b="1" dirty="0" smtClean="0"/>
            </a:br>
            <a:r>
              <a:rPr lang="en-GB" sz="1500" b="1" dirty="0" smtClean="0"/>
              <a:t>flight </a:t>
            </a:r>
            <a:r>
              <a:rPr lang="en-GB" sz="1500" b="1" dirty="0"/>
              <a:t>across the Atlantic</a:t>
            </a:r>
            <a:endParaRPr lang="en-GB" sz="1500" b="1" dirty="0" smtClean="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a:t>
            </a:r>
            <a:r>
              <a:rPr lang="en-GB" dirty="0" smtClean="0">
                <a:solidFill>
                  <a:srgbClr val="D91C5C"/>
                </a:solidFill>
              </a:rPr>
              <a:t>Problem-solving</a:t>
            </a:r>
            <a:endParaRPr lang="en-GB" dirty="0">
              <a:solidFill>
                <a:srgbClr val="D91C5C"/>
              </a:solidFill>
            </a:endParaRPr>
          </a:p>
        </p:txBody>
      </p:sp>
      <p:sp>
        <p:nvSpPr>
          <p:cNvPr id="5" name="Slide Number Placeholder 4"/>
          <p:cNvSpPr>
            <a:spLocks noGrp="1"/>
          </p:cNvSpPr>
          <p:nvPr>
            <p:ph type="sldNum" sz="quarter" idx="12"/>
          </p:nvPr>
        </p:nvSpPr>
        <p:spPr/>
        <p:txBody>
          <a:bodyPr/>
          <a:lstStyle/>
          <a:p>
            <a:fld id="{93E7B9F2-B4FF-452C-8B6A-FCAF32E52E53}" type="slidenum">
              <a:rPr lang="en-GB" smtClean="0"/>
              <a:pPr/>
              <a:t>6</a:t>
            </a:fld>
            <a:endParaRPr lang="en-GB" dirty="0"/>
          </a:p>
        </p:txBody>
      </p:sp>
      <p:sp>
        <p:nvSpPr>
          <p:cNvPr id="9" name="Content Placeholder 2"/>
          <p:cNvSpPr txBox="1">
            <a:spLocks/>
          </p:cNvSpPr>
          <p:nvPr/>
        </p:nvSpPr>
        <p:spPr>
          <a:xfrm>
            <a:off x="390743" y="2108199"/>
            <a:ext cx="4365407" cy="2368637"/>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b="1" dirty="0">
                <a:solidFill>
                  <a:schemeClr val="accent2">
                    <a:lumMod val="75000"/>
                  </a:schemeClr>
                </a:solidFill>
              </a:rPr>
              <a:t>Variability in the environment</a:t>
            </a:r>
            <a:r>
              <a:rPr lang="en-GB" sz="1100" b="1" dirty="0" smtClean="0">
                <a:solidFill>
                  <a:schemeClr val="accent2">
                    <a:lumMod val="75000"/>
                  </a:schemeClr>
                </a:solidFill>
              </a:rPr>
              <a:t>:</a:t>
            </a:r>
            <a:endParaRPr lang="en-GB" sz="1100" dirty="0">
              <a:solidFill>
                <a:schemeClr val="accent2">
                  <a:lumMod val="75000"/>
                </a:schemeClr>
              </a:solidFill>
            </a:endParaRPr>
          </a:p>
          <a:p>
            <a:pPr marL="285750" indent="-285750">
              <a:spcBef>
                <a:spcPts val="0"/>
              </a:spcBef>
              <a:buFont typeface="Wingdings" charset="2"/>
              <a:buChar char="§"/>
            </a:pPr>
            <a:r>
              <a:rPr lang="en-GB" sz="1100" dirty="0">
                <a:solidFill>
                  <a:srgbClr val="1BA09D"/>
                </a:solidFill>
              </a:rPr>
              <a:t>Rising fuel prices.</a:t>
            </a:r>
          </a:p>
          <a:p>
            <a:pPr marL="285750" indent="-285750">
              <a:spcBef>
                <a:spcPts val="0"/>
              </a:spcBef>
              <a:spcAft>
                <a:spcPts val="400"/>
              </a:spcAft>
              <a:buFont typeface="Wingdings" charset="2"/>
              <a:buChar char="§"/>
            </a:pPr>
            <a:r>
              <a:rPr lang="en-GB" sz="1100" dirty="0" smtClean="0">
                <a:solidFill>
                  <a:srgbClr val="1BA09D"/>
                </a:solidFill>
              </a:rPr>
              <a:t>Environmental </a:t>
            </a:r>
            <a:r>
              <a:rPr lang="en-GB" sz="1100" dirty="0">
                <a:solidFill>
                  <a:srgbClr val="1BA09D"/>
                </a:solidFill>
              </a:rPr>
              <a:t>and noise concerns..</a:t>
            </a:r>
          </a:p>
          <a:p>
            <a:pPr marL="0" indent="0">
              <a:spcAft>
                <a:spcPts val="200"/>
              </a:spcAft>
              <a:buNone/>
            </a:pPr>
            <a:r>
              <a:rPr lang="en-GB" sz="1100" b="1" dirty="0">
                <a:solidFill>
                  <a:schemeClr val="accent2">
                    <a:lumMod val="75000"/>
                  </a:schemeClr>
                </a:solidFill>
              </a:rPr>
              <a:t>Response to the problem:</a:t>
            </a:r>
          </a:p>
          <a:p>
            <a:pPr marL="285750" indent="-285750">
              <a:spcBef>
                <a:spcPts val="0"/>
              </a:spcBef>
              <a:buFont typeface="Wingdings" charset="2"/>
              <a:buChar char="§"/>
            </a:pPr>
            <a:r>
              <a:rPr lang="en-GB" sz="1100" dirty="0">
                <a:solidFill>
                  <a:srgbClr val="1BA09D"/>
                </a:solidFill>
              </a:rPr>
              <a:t>No response </a:t>
            </a:r>
            <a:r>
              <a:rPr lang="en-GB" sz="1100" dirty="0" smtClean="0">
                <a:solidFill>
                  <a:srgbClr val="1BA09D"/>
                </a:solidFill>
              </a:rPr>
              <a:t>– Concorde </a:t>
            </a:r>
            <a:r>
              <a:rPr lang="en-GB" sz="1100" dirty="0">
                <a:solidFill>
                  <a:srgbClr val="1BA09D"/>
                </a:solidFill>
              </a:rPr>
              <a:t>ended service in 2003</a:t>
            </a:r>
            <a:r>
              <a:rPr lang="en-GB" sz="1100" dirty="0" smtClean="0">
                <a:solidFill>
                  <a:srgbClr val="1BA09D"/>
                </a:solidFill>
              </a:rPr>
              <a:t>.</a:t>
            </a:r>
            <a:endParaRPr lang="en-GB" sz="1100" dirty="0">
              <a:solidFill>
                <a:srgbClr val="1BA09D"/>
              </a:solidFill>
            </a:endParaRPr>
          </a:p>
          <a:p>
            <a:pPr marL="285750" indent="-285750">
              <a:spcBef>
                <a:spcPts val="0"/>
              </a:spcBef>
              <a:buFont typeface="Wingdings" charset="2"/>
              <a:buChar char="§"/>
            </a:pPr>
            <a:r>
              <a:rPr lang="en-GB" sz="1100" dirty="0">
                <a:solidFill>
                  <a:srgbClr val="1BA09D"/>
                </a:solidFill>
              </a:rPr>
              <a:t>More fuel efficient, quieter engines </a:t>
            </a:r>
            <a:r>
              <a:rPr lang="en-GB" sz="1100" dirty="0" smtClean="0">
                <a:solidFill>
                  <a:srgbClr val="1BA09D"/>
                </a:solidFill>
              </a:rPr>
              <a:t>= </a:t>
            </a:r>
            <a:r>
              <a:rPr lang="en-GB" sz="1100" dirty="0">
                <a:solidFill>
                  <a:srgbClr val="1BA09D"/>
                </a:solidFill>
              </a:rPr>
              <a:t>expensive and difficult to </a:t>
            </a:r>
            <a:r>
              <a:rPr lang="en-GB" sz="1100" dirty="0" smtClean="0">
                <a:solidFill>
                  <a:srgbClr val="1BA09D"/>
                </a:solidFill>
              </a:rPr>
              <a:t>integrate.</a:t>
            </a:r>
            <a:endParaRPr lang="en-GB" sz="1100" dirty="0">
              <a:solidFill>
                <a:srgbClr val="1BA09D"/>
              </a:solidFill>
            </a:endParaRPr>
          </a:p>
          <a:p>
            <a:pPr marL="0" indent="0">
              <a:spcAft>
                <a:spcPts val="200"/>
              </a:spcAft>
              <a:buNone/>
            </a:pPr>
            <a:r>
              <a:rPr lang="en-GB" sz="1100" dirty="0">
                <a:solidFill>
                  <a:schemeClr val="accent2">
                    <a:lumMod val="75000"/>
                  </a:schemeClr>
                </a:solidFill>
              </a:rPr>
              <a:t>Variation in the market outnumbered the responses the product could offer</a:t>
            </a:r>
            <a:r>
              <a:rPr lang="en-GB" sz="1100" dirty="0" smtClean="0">
                <a:solidFill>
                  <a:schemeClr val="accent2">
                    <a:lumMod val="75000"/>
                  </a:schemeClr>
                </a:solidFill>
              </a:rPr>
              <a:t>.</a:t>
            </a:r>
            <a:endParaRPr lang="en-GB" sz="1100" dirty="0">
              <a:solidFill>
                <a:schemeClr val="accent2">
                  <a:lumMod val="75000"/>
                </a:schemeClr>
              </a:solidFill>
            </a:endParaRPr>
          </a:p>
        </p:txBody>
      </p:sp>
      <p:grpSp>
        <p:nvGrpSpPr>
          <p:cNvPr id="19" name="Group 18"/>
          <p:cNvGrpSpPr/>
          <p:nvPr/>
        </p:nvGrpSpPr>
        <p:grpSpPr>
          <a:xfrm>
            <a:off x="5025504" y="1712327"/>
            <a:ext cx="3908377" cy="2764509"/>
            <a:chOff x="3589019" y="1624812"/>
            <a:chExt cx="5955330" cy="4212378"/>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19" y="1624812"/>
              <a:ext cx="5935623" cy="4212378"/>
            </a:xfrm>
            <a:prstGeom prst="rect">
              <a:avLst/>
            </a:prstGeom>
          </p:spPr>
        </p:pic>
        <p:sp>
          <p:nvSpPr>
            <p:cNvPr id="21" name="Rectangle 20"/>
            <p:cNvSpPr/>
            <p:nvPr/>
          </p:nvSpPr>
          <p:spPr>
            <a:xfrm>
              <a:off x="7210158" y="1759463"/>
              <a:ext cx="2334191" cy="351727"/>
            </a:xfrm>
            <a:prstGeom prst="rect">
              <a:avLst/>
            </a:prstGeom>
          </p:spPr>
          <p:txBody>
            <a:bodyPr wrap="square">
              <a:spAutoFit/>
            </a:bodyPr>
            <a:lstStyle/>
            <a:p>
              <a:r>
                <a:rPr lang="en-GB" sz="900" dirty="0">
                  <a:hlinkClick r:id="rId3"/>
                </a:rPr>
                <a:t>Wikimedia Commons</a:t>
              </a:r>
              <a:endParaRPr lang="en-GB" sz="900" dirty="0"/>
            </a:p>
          </p:txBody>
        </p:sp>
      </p:grpSp>
    </p:spTree>
    <p:extLst>
      <p:ext uri="{BB962C8B-B14F-4D97-AF65-F5344CB8AC3E}">
        <p14:creationId xmlns:p14="http://schemas.microsoft.com/office/powerpoint/2010/main" val="3171907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679949"/>
            <a:ext cx="7886700" cy="670641"/>
          </a:xfrm>
        </p:spPr>
        <p:txBody>
          <a:bodyPr>
            <a:noAutofit/>
          </a:bodyPr>
          <a:lstStyle/>
          <a:p>
            <a:r>
              <a:rPr lang="en-US" sz="2200" dirty="0">
                <a:solidFill>
                  <a:srgbClr val="D91C5C"/>
                </a:solidFill>
              </a:rPr>
              <a:t>What does Ashby’s Law mean in business?</a:t>
            </a:r>
          </a:p>
        </p:txBody>
      </p:sp>
      <p:sp>
        <p:nvSpPr>
          <p:cNvPr id="3" name="Content Placeholder 2"/>
          <p:cNvSpPr>
            <a:spLocks noGrp="1"/>
          </p:cNvSpPr>
          <p:nvPr>
            <p:ph idx="1"/>
          </p:nvPr>
        </p:nvSpPr>
        <p:spPr>
          <a:xfrm>
            <a:off x="390743" y="1391237"/>
            <a:ext cx="6550072" cy="424863"/>
          </a:xfrm>
        </p:spPr>
        <p:txBody>
          <a:bodyPr>
            <a:noAutofit/>
          </a:bodyPr>
          <a:lstStyle/>
          <a:p>
            <a:pPr marL="0" lvl="0" indent="0">
              <a:spcAft>
                <a:spcPts val="200"/>
              </a:spcAft>
              <a:buNone/>
            </a:pPr>
            <a:r>
              <a:rPr lang="en-GB" sz="1500" b="1" dirty="0"/>
              <a:t>Silicon Valley </a:t>
            </a:r>
            <a:r>
              <a:rPr lang="en-GB" sz="1500" b="1" dirty="0" err="1"/>
              <a:t>vs</a:t>
            </a:r>
            <a:r>
              <a:rPr lang="en-GB" sz="1500" b="1" dirty="0"/>
              <a:t> Boston’s </a:t>
            </a:r>
            <a:r>
              <a:rPr lang="en-GB" sz="1500" b="1" dirty="0" smtClean="0">
                <a:hlinkClick r:id="rId2"/>
              </a:rPr>
              <a:t>Route </a:t>
            </a:r>
            <a:r>
              <a:rPr lang="en-GB" sz="1500" b="1" dirty="0">
                <a:hlinkClick r:id="rId2"/>
              </a:rPr>
              <a:t>128 companies</a:t>
            </a:r>
            <a:r>
              <a:rPr lang="en-GB" sz="1500" b="1" dirty="0"/>
              <a:t> </a:t>
            </a:r>
          </a:p>
          <a:p>
            <a:pPr marL="0" lvl="0" indent="0">
              <a:spcAft>
                <a:spcPts val="200"/>
              </a:spcAft>
              <a:buNone/>
            </a:pPr>
            <a:endParaRPr lang="en-GB" sz="1500" b="1"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a:t>
            </a:r>
            <a:r>
              <a:rPr lang="en-GB" dirty="0" smtClean="0">
                <a:solidFill>
                  <a:srgbClr val="D91C5C"/>
                </a:solidFill>
              </a:rPr>
              <a:t>Problem-solving</a:t>
            </a:r>
            <a:endParaRPr lang="en-GB" dirty="0">
              <a:solidFill>
                <a:srgbClr val="D91C5C"/>
              </a:solidFill>
            </a:endParaRPr>
          </a:p>
        </p:txBody>
      </p:sp>
      <p:sp>
        <p:nvSpPr>
          <p:cNvPr id="5" name="Slide Number Placeholder 4"/>
          <p:cNvSpPr>
            <a:spLocks noGrp="1"/>
          </p:cNvSpPr>
          <p:nvPr>
            <p:ph type="sldNum" sz="quarter" idx="12"/>
          </p:nvPr>
        </p:nvSpPr>
        <p:spPr/>
        <p:txBody>
          <a:bodyPr/>
          <a:lstStyle/>
          <a:p>
            <a:fld id="{93E7B9F2-B4FF-452C-8B6A-FCAF32E52E53}" type="slidenum">
              <a:rPr lang="en-GB" smtClean="0"/>
              <a:pPr/>
              <a:t>7</a:t>
            </a:fld>
            <a:endParaRPr lang="en-GB" dirty="0"/>
          </a:p>
        </p:txBody>
      </p:sp>
      <p:sp>
        <p:nvSpPr>
          <p:cNvPr id="9" name="Content Placeholder 2"/>
          <p:cNvSpPr txBox="1">
            <a:spLocks/>
          </p:cNvSpPr>
          <p:nvPr/>
        </p:nvSpPr>
        <p:spPr>
          <a:xfrm>
            <a:off x="390743" y="1828799"/>
            <a:ext cx="4455697" cy="2508251"/>
          </a:xfrm>
          <a:prstGeom prst="rect">
            <a:avLst/>
          </a:prstGeom>
        </p:spPr>
        <p:txBody>
          <a:bodyPr vert="horz" lIns="91440" tIns="45720" rIns="91440" bIns="45720" rtlCol="0">
            <a:noAutofit/>
          </a:bodyPr>
          <a:lst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n-lt"/>
                <a:ea typeface="+mn-ea"/>
                <a:cs typeface="+mn-cs"/>
              </a:defRPr>
            </a:lvl1pPr>
            <a:lvl2pPr marL="360363"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715963" indent="-17621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79388"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100" b="1" dirty="0">
                <a:solidFill>
                  <a:schemeClr val="accent2">
                    <a:lumMod val="75000"/>
                  </a:schemeClr>
                </a:solidFill>
              </a:rPr>
              <a:t>Variability in the environment</a:t>
            </a:r>
            <a:r>
              <a:rPr lang="en-GB" sz="1100" b="1" dirty="0" smtClean="0">
                <a:solidFill>
                  <a:schemeClr val="accent2">
                    <a:lumMod val="75000"/>
                  </a:schemeClr>
                </a:solidFill>
              </a:rPr>
              <a:t>:</a:t>
            </a:r>
            <a:endParaRPr lang="en-GB" sz="1100" dirty="0">
              <a:solidFill>
                <a:schemeClr val="accent2">
                  <a:lumMod val="75000"/>
                </a:schemeClr>
              </a:solidFill>
            </a:endParaRPr>
          </a:p>
          <a:p>
            <a:pPr marL="285750" indent="-285750">
              <a:lnSpc>
                <a:spcPct val="100000"/>
              </a:lnSpc>
              <a:spcBef>
                <a:spcPts val="0"/>
              </a:spcBef>
              <a:spcAft>
                <a:spcPts val="300"/>
              </a:spcAft>
              <a:buFont typeface="Wingdings" charset="2"/>
              <a:buChar char="§"/>
            </a:pPr>
            <a:r>
              <a:rPr lang="en-GB" sz="1100" dirty="0">
                <a:solidFill>
                  <a:srgbClr val="1BA09D"/>
                </a:solidFill>
              </a:rPr>
              <a:t>Boston – Large, secure, secrecy-focused, </a:t>
            </a:r>
            <a:r>
              <a:rPr lang="en-GB" sz="1100" dirty="0" smtClean="0">
                <a:solidFill>
                  <a:srgbClr val="1BA09D"/>
                </a:solidFill>
              </a:rPr>
              <a:t>isolated conglomerates</a:t>
            </a:r>
          </a:p>
          <a:p>
            <a:pPr marL="285750" indent="-285750">
              <a:lnSpc>
                <a:spcPct val="100000"/>
              </a:lnSpc>
              <a:spcBef>
                <a:spcPts val="0"/>
              </a:spcBef>
              <a:spcAft>
                <a:spcPts val="300"/>
              </a:spcAft>
              <a:buFont typeface="Wingdings" charset="2"/>
              <a:buChar char="§"/>
            </a:pPr>
            <a:r>
              <a:rPr lang="en-GB" sz="1100" dirty="0" smtClean="0">
                <a:solidFill>
                  <a:srgbClr val="1BA09D"/>
                </a:solidFill>
              </a:rPr>
              <a:t>Silicon </a:t>
            </a:r>
            <a:r>
              <a:rPr lang="en-GB" sz="1100" dirty="0">
                <a:solidFill>
                  <a:srgbClr val="1BA09D"/>
                </a:solidFill>
              </a:rPr>
              <a:t>Valley – clusters of small start ups, promoting engagement and cross-fertilisation of ideas.</a:t>
            </a:r>
          </a:p>
          <a:p>
            <a:pPr marL="285750" indent="-285750">
              <a:lnSpc>
                <a:spcPct val="100000"/>
              </a:lnSpc>
              <a:spcBef>
                <a:spcPts val="0"/>
              </a:spcBef>
              <a:spcAft>
                <a:spcPts val="300"/>
              </a:spcAft>
              <a:buFont typeface="Wingdings" charset="2"/>
              <a:buChar char="§"/>
            </a:pPr>
            <a:r>
              <a:rPr lang="en-GB" sz="1100" dirty="0" smtClean="0">
                <a:solidFill>
                  <a:srgbClr val="1BA09D"/>
                </a:solidFill>
              </a:rPr>
              <a:t>Rise </a:t>
            </a:r>
            <a:r>
              <a:rPr lang="en-GB" sz="1100" dirty="0">
                <a:solidFill>
                  <a:srgbClr val="1BA09D"/>
                </a:solidFill>
              </a:rPr>
              <a:t>of personal computers and workstations.</a:t>
            </a:r>
          </a:p>
          <a:p>
            <a:pPr marL="285750" indent="-285750">
              <a:lnSpc>
                <a:spcPct val="100000"/>
              </a:lnSpc>
              <a:spcBef>
                <a:spcPts val="0"/>
              </a:spcBef>
              <a:spcAft>
                <a:spcPts val="300"/>
              </a:spcAft>
              <a:buFont typeface="Wingdings" charset="2"/>
              <a:buChar char="§"/>
            </a:pPr>
            <a:r>
              <a:rPr lang="en-GB" sz="1100" dirty="0" smtClean="0">
                <a:solidFill>
                  <a:srgbClr val="1BA09D"/>
                </a:solidFill>
              </a:rPr>
              <a:t>Overseas competition.</a:t>
            </a:r>
            <a:endParaRPr lang="en-GB" sz="1100" dirty="0">
              <a:solidFill>
                <a:srgbClr val="1BA09D"/>
              </a:solidFill>
            </a:endParaRPr>
          </a:p>
          <a:p>
            <a:pPr marL="0" indent="0">
              <a:spcBef>
                <a:spcPts val="300"/>
              </a:spcBef>
              <a:spcAft>
                <a:spcPts val="200"/>
              </a:spcAft>
              <a:buNone/>
            </a:pPr>
            <a:r>
              <a:rPr lang="en-GB" sz="1100" b="1" dirty="0">
                <a:solidFill>
                  <a:schemeClr val="accent2">
                    <a:lumMod val="75000"/>
                  </a:schemeClr>
                </a:solidFill>
              </a:rPr>
              <a:t>Response to the problem:</a:t>
            </a:r>
          </a:p>
          <a:p>
            <a:pPr marL="285750" indent="-285750">
              <a:lnSpc>
                <a:spcPct val="100000"/>
              </a:lnSpc>
              <a:spcBef>
                <a:spcPts val="0"/>
              </a:spcBef>
              <a:spcAft>
                <a:spcPts val="300"/>
              </a:spcAft>
              <a:buFont typeface="Wingdings" charset="2"/>
              <a:buChar char="§"/>
            </a:pPr>
            <a:r>
              <a:rPr lang="en-GB" sz="1100" dirty="0">
                <a:solidFill>
                  <a:srgbClr val="1BA09D"/>
                </a:solidFill>
              </a:rPr>
              <a:t>Boston – increased protection and secrecy</a:t>
            </a:r>
            <a:r>
              <a:rPr lang="en-GB" sz="1100" dirty="0" smtClean="0">
                <a:solidFill>
                  <a:srgbClr val="1BA09D"/>
                </a:solidFill>
              </a:rPr>
              <a:t>.</a:t>
            </a:r>
            <a:endParaRPr lang="en-GB" sz="1100" dirty="0">
              <a:solidFill>
                <a:srgbClr val="1BA09D"/>
              </a:solidFill>
            </a:endParaRPr>
          </a:p>
          <a:p>
            <a:pPr marL="285750" indent="-285750">
              <a:lnSpc>
                <a:spcPct val="100000"/>
              </a:lnSpc>
              <a:spcBef>
                <a:spcPts val="0"/>
              </a:spcBef>
              <a:spcAft>
                <a:spcPts val="300"/>
              </a:spcAft>
              <a:buFont typeface="Wingdings" charset="2"/>
              <a:buChar char="§"/>
            </a:pPr>
            <a:r>
              <a:rPr lang="en-GB" sz="1100" dirty="0">
                <a:solidFill>
                  <a:srgbClr val="1BA09D"/>
                </a:solidFill>
              </a:rPr>
              <a:t>Silicon Valley – promotion of openness and flexibility</a:t>
            </a:r>
            <a:r>
              <a:rPr lang="en-GB" sz="1100" dirty="0" smtClean="0">
                <a:solidFill>
                  <a:srgbClr val="1BA09D"/>
                </a:solidFill>
              </a:rPr>
              <a:t>.</a:t>
            </a:r>
          </a:p>
          <a:p>
            <a:pPr marL="0" indent="0">
              <a:spcBef>
                <a:spcPts val="0"/>
              </a:spcBef>
              <a:buNone/>
            </a:pPr>
            <a:r>
              <a:rPr lang="en-GB" sz="1100" dirty="0">
                <a:solidFill>
                  <a:schemeClr val="accent2">
                    <a:lumMod val="75000"/>
                  </a:schemeClr>
                </a:solidFill>
              </a:rPr>
              <a:t>Silicon Valley thrived through the sharing of ideas and approaches.</a:t>
            </a:r>
          </a:p>
          <a:p>
            <a:pPr marL="285750" indent="-285750">
              <a:spcBef>
                <a:spcPts val="0"/>
              </a:spcBef>
              <a:buFont typeface="Wingdings" charset="2"/>
              <a:buChar char="§"/>
            </a:pPr>
            <a:endParaRPr lang="en-GB" sz="1100" dirty="0">
              <a:solidFill>
                <a:schemeClr val="accent2">
                  <a:lumMod val="75000"/>
                </a:schemeClr>
              </a:solidFill>
            </a:endParaRPr>
          </a:p>
        </p:txBody>
      </p:sp>
      <p:pic>
        <p:nvPicPr>
          <p:cNvPr id="10" name="Picture 9">
            <a:extLst>
              <a:ext uri="{FF2B5EF4-FFF2-40B4-BE49-F238E27FC236}">
                <a16:creationId xmlns="" xmlns:a16="http://schemas.microsoft.com/office/drawing/2014/main" id="{703E5D20-F305-4DA3-AF7B-A2A9FF7CC6CC}"/>
              </a:ext>
            </a:extLst>
          </p:cNvPr>
          <p:cNvPicPr>
            <a:picLocks noChangeAspect="1"/>
          </p:cNvPicPr>
          <p:nvPr/>
        </p:nvPicPr>
        <p:blipFill>
          <a:blip r:embed="rId3"/>
          <a:stretch>
            <a:fillRect/>
          </a:stretch>
        </p:blipFill>
        <p:spPr>
          <a:xfrm>
            <a:off x="5232400" y="1921878"/>
            <a:ext cx="3701481" cy="2478758"/>
          </a:xfrm>
          <a:prstGeom prst="rect">
            <a:avLst/>
          </a:prstGeom>
        </p:spPr>
      </p:pic>
    </p:spTree>
    <p:extLst>
      <p:ext uri="{BB962C8B-B14F-4D97-AF65-F5344CB8AC3E}">
        <p14:creationId xmlns:p14="http://schemas.microsoft.com/office/powerpoint/2010/main" val="22271879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3E7B9F2-B4FF-452C-8B6A-FCAF32E52E53}" type="slidenum">
              <a:rPr lang="en-GB" smtClean="0"/>
              <a:pPr/>
              <a:t>8</a:t>
            </a:fld>
            <a:endParaRPr lang="en-GB" dirty="0"/>
          </a:p>
        </p:txBody>
      </p:sp>
      <p:sp>
        <p:nvSpPr>
          <p:cNvPr id="2" name="Title 1"/>
          <p:cNvSpPr>
            <a:spLocks noGrp="1"/>
          </p:cNvSpPr>
          <p:nvPr>
            <p:ph type="title" idx="4294967295"/>
          </p:nvPr>
        </p:nvSpPr>
        <p:spPr>
          <a:xfrm>
            <a:off x="0" y="781050"/>
            <a:ext cx="9144000" cy="2095500"/>
          </a:xfrm>
        </p:spPr>
        <p:txBody>
          <a:bodyPr>
            <a:noAutofit/>
          </a:bodyPr>
          <a:lstStyle/>
          <a:p>
            <a:pPr algn="ctr"/>
            <a:r>
              <a:rPr lang="en-US" sz="5800" dirty="0" smtClean="0">
                <a:solidFill>
                  <a:schemeClr val="bg1"/>
                </a:solidFill>
              </a:rPr>
              <a:t>Quiz!</a:t>
            </a:r>
            <a:endParaRPr lang="en-US" sz="5800" dirty="0">
              <a:solidFill>
                <a:schemeClr val="bg1"/>
              </a:solidFill>
            </a:endParaRPr>
          </a:p>
        </p:txBody>
      </p:sp>
      <p:sp>
        <p:nvSpPr>
          <p:cNvPr id="9"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Tree>
    <p:extLst>
      <p:ext uri="{BB962C8B-B14F-4D97-AF65-F5344CB8AC3E}">
        <p14:creationId xmlns:p14="http://schemas.microsoft.com/office/powerpoint/2010/main" val="36901378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600" dirty="0" smtClean="0">
                <a:solidFill>
                  <a:srgbClr val="D91C5C"/>
                </a:solidFill>
              </a:rPr>
              <a:t>Q1</a:t>
            </a:r>
            <a:endParaRPr lang="en-US" sz="26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sz="1800" b="1" dirty="0"/>
              <a:t>Police officers’ stab-proof vests are designed to fit </a:t>
            </a:r>
            <a:r>
              <a:rPr lang="en-GB" sz="1800" b="1" dirty="0" smtClean="0"/>
              <a:t/>
            </a:r>
            <a:br>
              <a:rPr lang="en-GB" sz="1800" b="1" dirty="0" smtClean="0"/>
            </a:br>
            <a:r>
              <a:rPr lang="en-GB" sz="1800" b="1" dirty="0" smtClean="0"/>
              <a:t>both </a:t>
            </a:r>
            <a:r>
              <a:rPr lang="en-GB" sz="1800" b="1" dirty="0"/>
              <a:t>male and female body shapes</a:t>
            </a:r>
            <a:r>
              <a:rPr lang="en-GB" sz="1800" b="1" dirty="0" smtClean="0"/>
              <a:t>.</a:t>
            </a:r>
          </a:p>
          <a:p>
            <a:pPr marL="0" lvl="0" indent="0">
              <a:spcBef>
                <a:spcPts val="0"/>
              </a:spcBef>
              <a:spcAft>
                <a:spcPts val="400"/>
              </a:spcAft>
              <a:buNone/>
              <a:tabLst>
                <a:tab pos="715963" algn="l"/>
              </a:tabLst>
            </a:pPr>
            <a:r>
              <a:rPr lang="en-GB" sz="1800" dirty="0">
                <a:solidFill>
                  <a:srgbClr val="D91C5C"/>
                </a:solidFill>
              </a:rPr>
              <a:t>True or </a:t>
            </a:r>
            <a:r>
              <a:rPr lang="en-GB" sz="1800" dirty="0" smtClean="0">
                <a:solidFill>
                  <a:srgbClr val="D91C5C"/>
                </a:solidFill>
              </a:rPr>
              <a:t>false?</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Problem-solving</a:t>
            </a:r>
          </a:p>
        </p:txBody>
      </p:sp>
      <p:sp>
        <p:nvSpPr>
          <p:cNvPr id="5" name="Slide Number Placeholder 4"/>
          <p:cNvSpPr>
            <a:spLocks noGrp="1"/>
          </p:cNvSpPr>
          <p:nvPr>
            <p:ph type="sldNum" sz="quarter" idx="12"/>
          </p:nvPr>
        </p:nvSpPr>
        <p:spPr/>
        <p:txBody>
          <a:bodyPr/>
          <a:lstStyle/>
          <a:p>
            <a:fld id="{93E7B9F2-B4FF-452C-8B6A-FCAF32E52E53}" type="slidenum">
              <a:rPr lang="en-GB" smtClean="0"/>
              <a:pPr/>
              <a:t>9</a:t>
            </a:fld>
            <a:endParaRPr lang="en-GB" dirty="0"/>
          </a:p>
        </p:txBody>
      </p:sp>
    </p:spTree>
    <p:extLst>
      <p:ext uri="{BB962C8B-B14F-4D97-AF65-F5344CB8AC3E}">
        <p14:creationId xmlns:p14="http://schemas.microsoft.com/office/powerpoint/2010/main" val="39510017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AE_Powerpoint Template_Widescreen">
  <a:themeElements>
    <a:clrScheme name="Custom 1 1">
      <a:dk1>
        <a:srgbClr val="000000"/>
      </a:dk1>
      <a:lt1>
        <a:sysClr val="window" lastClr="FFFFFF"/>
      </a:lt1>
      <a:dk2>
        <a:srgbClr val="21176B"/>
      </a:dk2>
      <a:lt2>
        <a:srgbClr val="E7E6E6"/>
      </a:lt2>
      <a:accent1>
        <a:srgbClr val="21176B"/>
      </a:accent1>
      <a:accent2>
        <a:srgbClr val="24D6D1"/>
      </a:accent2>
      <a:accent3>
        <a:srgbClr val="D91C5C"/>
      </a:accent3>
      <a:accent4>
        <a:srgbClr val="FFD600"/>
      </a:accent4>
      <a:accent5>
        <a:srgbClr val="D91C5C"/>
      </a:accent5>
      <a:accent6>
        <a:srgbClr val="3DB876"/>
      </a:accent6>
      <a:hlink>
        <a:srgbClr val="221C5A"/>
      </a:hlink>
      <a:folHlink>
        <a:srgbClr val="F08118"/>
      </a:folHlink>
    </a:clrScheme>
    <a:fontScheme name="Montserra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RAE_Powerpoint Template_Widescreen" id="{18589AFC-9647-47A6-8B90-D267298A62F9}" vid="{03B31CB5-99F0-433E-B51C-6FC7B89CF495}"/>
    </a:ext>
  </a:extLst>
</a:theme>
</file>

<file path=ppt/theme/theme2.xml><?xml version="1.0" encoding="utf-8"?>
<a:theme xmlns:a="http://schemas.openxmlformats.org/drawingml/2006/main" name="Custom Design">
  <a:themeElements>
    <a:clrScheme name="ALT hyperlink">
      <a:dk1>
        <a:srgbClr val="000000"/>
      </a:dk1>
      <a:lt1>
        <a:sysClr val="window" lastClr="FFFFFF"/>
      </a:lt1>
      <a:dk2>
        <a:srgbClr val="21176B"/>
      </a:dk2>
      <a:lt2>
        <a:srgbClr val="E7E6E6"/>
      </a:lt2>
      <a:accent1>
        <a:srgbClr val="21176B"/>
      </a:accent1>
      <a:accent2>
        <a:srgbClr val="24D6D1"/>
      </a:accent2>
      <a:accent3>
        <a:srgbClr val="F73600"/>
      </a:accent3>
      <a:accent4>
        <a:srgbClr val="FFD600"/>
      </a:accent4>
      <a:accent5>
        <a:srgbClr val="D91C5C"/>
      </a:accent5>
      <a:accent6>
        <a:srgbClr val="3DB876"/>
      </a:accent6>
      <a:hlink>
        <a:srgbClr val="FFFFFF"/>
      </a:hlink>
      <a:folHlink>
        <a:srgbClr val="F081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RAE_Powerpoint Template_Widescreen.potx</Template>
  <TotalTime>351</TotalTime>
  <Words>2159</Words>
  <Application>Microsoft Macintosh PowerPoint</Application>
  <PresentationFormat>On-screen Show (16:9)</PresentationFormat>
  <Paragraphs>254</Paragraphs>
  <Slides>39</Slides>
  <Notes>0</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RAE_Powerpoint Template_Widescreen</vt:lpstr>
      <vt:lpstr>Custom Design</vt:lpstr>
      <vt:lpstr>PowerPoint Presentation</vt:lpstr>
      <vt:lpstr>Agenda</vt:lpstr>
      <vt:lpstr>Ashby’s Law of Requisite Variety</vt:lpstr>
      <vt:lpstr>Why is Ashby’s Law relevant?</vt:lpstr>
      <vt:lpstr>What does Ashby’s Law mean in nature?</vt:lpstr>
      <vt:lpstr>What does Ashby’s Law mean in engineering?</vt:lpstr>
      <vt:lpstr>What does Ashby’s Law mean in business?</vt:lpstr>
      <vt:lpstr>Quiz!</vt:lpstr>
      <vt:lpstr>Q1</vt:lpstr>
      <vt:lpstr>Q2</vt:lpstr>
      <vt:lpstr>Q3</vt:lpstr>
      <vt:lpstr>Q4</vt:lpstr>
      <vt:lpstr>Q5</vt:lpstr>
      <vt:lpstr>Q6</vt:lpstr>
      <vt:lpstr>Q7</vt:lpstr>
      <vt:lpstr>Q8</vt:lpstr>
      <vt:lpstr>Q9</vt:lpstr>
      <vt:lpstr>Q10</vt:lpstr>
      <vt:lpstr>End  of quiz</vt:lpstr>
      <vt:lpstr>Answers</vt:lpstr>
      <vt:lpstr>Q1</vt:lpstr>
      <vt:lpstr>Q2</vt:lpstr>
      <vt:lpstr>Q3</vt:lpstr>
      <vt:lpstr>Q4</vt:lpstr>
      <vt:lpstr>Q5</vt:lpstr>
      <vt:lpstr>Q6</vt:lpstr>
      <vt:lpstr>Q7</vt:lpstr>
      <vt:lpstr>Q8</vt:lpstr>
      <vt:lpstr>Q9</vt:lpstr>
      <vt:lpstr>Q10</vt:lpstr>
      <vt:lpstr>Problem-solving</vt:lpstr>
      <vt:lpstr>Watch the river crossing riddle</vt:lpstr>
      <vt:lpstr>Discussion</vt:lpstr>
      <vt:lpstr>Diverse (and inclusive) teams</vt:lpstr>
      <vt:lpstr>Developing an objective</vt:lpstr>
      <vt:lpstr>Extra reading</vt:lpstr>
      <vt:lpstr>Thank you and feedback</vt:lpstr>
      <vt:lpstr>Want to know more?</vt:lpstr>
      <vt:lpstr>About 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Harbon</dc:creator>
  <cp:lastModifiedBy>Paul Revell</cp:lastModifiedBy>
  <cp:revision>97</cp:revision>
  <dcterms:created xsi:type="dcterms:W3CDTF">2020-07-22T11:15:50Z</dcterms:created>
  <dcterms:modified xsi:type="dcterms:W3CDTF">2020-09-21T10:30:02Z</dcterms:modified>
</cp:coreProperties>
</file>